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57" r:id="rId4"/>
    <p:sldId id="278" r:id="rId5"/>
    <p:sldId id="260" r:id="rId6"/>
    <p:sldId id="259" r:id="rId7"/>
    <p:sldId id="261" r:id="rId8"/>
    <p:sldId id="262" r:id="rId9"/>
    <p:sldId id="263" r:id="rId10"/>
    <p:sldId id="264" r:id="rId11"/>
    <p:sldId id="265" r:id="rId12"/>
    <p:sldId id="266" r:id="rId13"/>
    <p:sldId id="267" r:id="rId14"/>
    <p:sldId id="270" r:id="rId15"/>
    <p:sldId id="281" r:id="rId16"/>
    <p:sldId id="268" r:id="rId17"/>
    <p:sldId id="279" r:id="rId18"/>
    <p:sldId id="271" r:id="rId19"/>
    <p:sldId id="272" r:id="rId20"/>
    <p:sldId id="273" r:id="rId21"/>
    <p:sldId id="274" r:id="rId22"/>
    <p:sldId id="275" r:id="rId23"/>
    <p:sldId id="276" r:id="rId24"/>
    <p:sldId id="277"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92" autoAdjust="0"/>
    <p:restoredTop sz="94660"/>
  </p:normalViewPr>
  <p:slideViewPr>
    <p:cSldViewPr snapToGrid="0">
      <p:cViewPr varScale="1">
        <p:scale>
          <a:sx n="47" d="100"/>
          <a:sy n="47" d="100"/>
        </p:scale>
        <p:origin x="224"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ellowcandl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drivingrouteplanner.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ggore@starpower.net" TargetMode="External"/><Relationship Id="rId2" Type="http://schemas.openxmlformats.org/officeDocument/2006/relationships/hyperlink" Target="mailto:mmelnick@fjm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yellowcandles.or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2A5E-3245-4F4B-9B43-7D954B56E527}"/>
              </a:ext>
            </a:extLst>
          </p:cNvPr>
          <p:cNvSpPr>
            <a:spLocks noGrp="1"/>
          </p:cNvSpPr>
          <p:nvPr>
            <p:ph type="ctrTitle"/>
          </p:nvPr>
        </p:nvSpPr>
        <p:spPr>
          <a:xfrm>
            <a:off x="5128794" y="1072444"/>
            <a:ext cx="6223821" cy="3984979"/>
          </a:xfrm>
        </p:spPr>
        <p:txBody>
          <a:bodyPr>
            <a:normAutofit/>
          </a:bodyPr>
          <a:lstStyle/>
          <a:p>
            <a:r>
              <a:rPr lang="en-US" b="1" i="1" dirty="0">
                <a:effectLst/>
              </a:rPr>
              <a:t>Best Practices </a:t>
            </a:r>
            <a:br>
              <a:rPr lang="en-US" b="1" i="1" dirty="0">
                <a:effectLst/>
              </a:rPr>
            </a:br>
            <a:r>
              <a:rPr lang="en-US" b="1" i="1" dirty="0">
                <a:effectLst/>
              </a:rPr>
              <a:t>to Build A successful </a:t>
            </a:r>
            <a:br>
              <a:rPr lang="en-US" b="1" i="1" dirty="0">
                <a:effectLst/>
              </a:rPr>
            </a:br>
            <a:r>
              <a:rPr lang="en-US" b="1" i="1" dirty="0">
                <a:effectLst/>
              </a:rPr>
              <a:t>Yellow Candle Program</a:t>
            </a:r>
            <a:endParaRPr lang="en-US" dirty="0"/>
          </a:p>
        </p:txBody>
      </p:sp>
      <p:sp>
        <p:nvSpPr>
          <p:cNvPr id="3" name="Subtitle 2">
            <a:extLst>
              <a:ext uri="{FF2B5EF4-FFF2-40B4-BE49-F238E27FC236}">
                <a16:creationId xmlns:a16="http://schemas.microsoft.com/office/drawing/2014/main" id="{03E699CB-5926-44A3-B951-0EF648DE4EED}"/>
              </a:ext>
            </a:extLst>
          </p:cNvPr>
          <p:cNvSpPr>
            <a:spLocks noGrp="1"/>
          </p:cNvSpPr>
          <p:nvPr>
            <p:ph type="subTitle" idx="1"/>
          </p:nvPr>
        </p:nvSpPr>
        <p:spPr>
          <a:xfrm>
            <a:off x="6600826" y="5238289"/>
            <a:ext cx="3860850" cy="1048212"/>
          </a:xfrm>
        </p:spPr>
        <p:txBody>
          <a:bodyPr>
            <a:normAutofit/>
          </a:bodyPr>
          <a:lstStyle/>
          <a:p>
            <a:r>
              <a:rPr lang="en-US" dirty="0"/>
              <a:t>Presented by</a:t>
            </a:r>
          </a:p>
          <a:p>
            <a:r>
              <a:rPr lang="en-US" dirty="0"/>
              <a:t>Martin Melnick</a:t>
            </a:r>
          </a:p>
        </p:txBody>
      </p:sp>
      <p:pic>
        <p:nvPicPr>
          <p:cNvPr id="5" name="Picture 4" descr="A picture containing indoor, table, cup, food&#10;&#10;Description automatically generated">
            <a:extLst>
              <a:ext uri="{FF2B5EF4-FFF2-40B4-BE49-F238E27FC236}">
                <a16:creationId xmlns:a16="http://schemas.microsoft.com/office/drawing/2014/main" id="{830A47BA-3566-4DB6-AFED-09F7C23C27E4}"/>
              </a:ext>
            </a:extLst>
          </p:cNvPr>
          <p:cNvPicPr>
            <a:picLocks noChangeAspect="1"/>
          </p:cNvPicPr>
          <p:nvPr/>
        </p:nvPicPr>
        <p:blipFill rotWithShape="1">
          <a:blip r:embed="rId3"/>
          <a:srcRect l="10221" t="9983" r="6584" b="10425"/>
          <a:stretch/>
        </p:blipFill>
        <p:spPr>
          <a:xfrm>
            <a:off x="814388" y="1266825"/>
            <a:ext cx="3646776" cy="4535699"/>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33241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B028-D851-4CBC-919A-08A39821CFB2}"/>
              </a:ext>
            </a:extLst>
          </p:cNvPr>
          <p:cNvSpPr>
            <a:spLocks noGrp="1"/>
          </p:cNvSpPr>
          <p:nvPr>
            <p:ph type="title"/>
          </p:nvPr>
        </p:nvSpPr>
        <p:spPr>
          <a:xfrm>
            <a:off x="2608969" y="559694"/>
            <a:ext cx="6997876" cy="1889996"/>
          </a:xfrm>
        </p:spPr>
        <p:txBody>
          <a:bodyPr>
            <a:normAutofit/>
          </a:bodyPr>
          <a:lstStyle/>
          <a:p>
            <a:pPr algn="ctr"/>
            <a:r>
              <a:rPr lang="en-US" sz="4000" dirty="0"/>
              <a:t>Third Influencer </a:t>
            </a:r>
            <a:r>
              <a:rPr lang="en-US" sz="2700" dirty="0"/>
              <a:t>(optional)</a:t>
            </a:r>
            <a:br>
              <a:rPr lang="en-US" sz="4000" dirty="0"/>
            </a:br>
            <a:r>
              <a:rPr lang="en-US" sz="3100" b="1" dirty="0"/>
              <a:t>Yellow candle chairman</a:t>
            </a:r>
            <a:br>
              <a:rPr lang="en-US" sz="3100" b="1" dirty="0"/>
            </a:br>
            <a:r>
              <a:rPr lang="en-US" sz="3100" b="1" dirty="0"/>
              <a:t>Shavuot letter</a:t>
            </a:r>
            <a:endParaRPr lang="en-US" dirty="0"/>
          </a:p>
        </p:txBody>
      </p:sp>
      <p:sp>
        <p:nvSpPr>
          <p:cNvPr id="3" name="Content Placeholder 2">
            <a:extLst>
              <a:ext uri="{FF2B5EF4-FFF2-40B4-BE49-F238E27FC236}">
                <a16:creationId xmlns:a16="http://schemas.microsoft.com/office/drawing/2014/main" id="{31297D12-6F64-47A8-A735-95989F1E3732}"/>
              </a:ext>
            </a:extLst>
          </p:cNvPr>
          <p:cNvSpPr>
            <a:spLocks noGrp="1"/>
          </p:cNvSpPr>
          <p:nvPr>
            <p:ph idx="1"/>
          </p:nvPr>
        </p:nvSpPr>
        <p:spPr>
          <a:xfrm>
            <a:off x="1061156" y="2449690"/>
            <a:ext cx="10372283" cy="3950219"/>
          </a:xfrm>
        </p:spPr>
        <p:txBody>
          <a:bodyPr>
            <a:noAutofit/>
          </a:bodyPr>
          <a:lstStyle/>
          <a:p>
            <a:pPr marL="0" lvl="0" indent="0" fontAlgn="base">
              <a:buNone/>
            </a:pPr>
            <a:r>
              <a:rPr lang="en-US" sz="3200" b="1" i="1" dirty="0">
                <a:effectLst/>
              </a:rPr>
              <a:t>Shavuot</a:t>
            </a:r>
            <a:r>
              <a:rPr lang="en-US" sz="3200" dirty="0">
                <a:effectLst/>
              </a:rPr>
              <a:t> is another Jewish holiday when it is customary to make donations.</a:t>
            </a:r>
          </a:p>
          <a:p>
            <a:pPr marL="579438" lvl="0" indent="-284163" fontAlgn="base"/>
            <a:r>
              <a:rPr lang="en-US" sz="3200" dirty="0">
                <a:effectLst/>
              </a:rPr>
              <a:t>Send a reminder request letter to congregants who have not made a donation after having a Yellow Candle delivered to them.  The letter should be sent under the name or names of the Yellow Candle chairman</a:t>
            </a:r>
            <a:r>
              <a:rPr lang="en-US" sz="3200" b="1" dirty="0">
                <a:effectLst/>
              </a:rPr>
              <a:t>.</a:t>
            </a:r>
            <a:endParaRPr lang="en-US" sz="3200" dirty="0">
              <a:effectLst/>
            </a:endParaRPr>
          </a:p>
        </p:txBody>
      </p:sp>
    </p:spTree>
    <p:extLst>
      <p:ext uri="{BB962C8B-B14F-4D97-AF65-F5344CB8AC3E}">
        <p14:creationId xmlns:p14="http://schemas.microsoft.com/office/powerpoint/2010/main" val="4557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C7753164-4BC5-4153-B5C8-DF21C832C983}"/>
              </a:ext>
            </a:extLst>
          </p:cNvPr>
          <p:cNvGraphicFramePr>
            <a:graphicFrameLocks noGrp="1"/>
          </p:cNvGraphicFramePr>
          <p:nvPr/>
        </p:nvGraphicFramePr>
        <p:xfrm>
          <a:off x="643467" y="2380212"/>
          <a:ext cx="10905073" cy="2097578"/>
        </p:xfrm>
        <a:graphic>
          <a:graphicData uri="http://schemas.openxmlformats.org/drawingml/2006/table">
            <a:tbl>
              <a:tblPr firstRow="1" bandRow="1">
                <a:tableStyleId>{8EC20E35-A176-4012-BC5E-935CFFF8708E}</a:tableStyleId>
              </a:tblPr>
              <a:tblGrid>
                <a:gridCol w="569982">
                  <a:extLst>
                    <a:ext uri="{9D8B030D-6E8A-4147-A177-3AD203B41FA5}">
                      <a16:colId xmlns:a16="http://schemas.microsoft.com/office/drawing/2014/main" val="1030153466"/>
                    </a:ext>
                  </a:extLst>
                </a:gridCol>
                <a:gridCol w="869527">
                  <a:extLst>
                    <a:ext uri="{9D8B030D-6E8A-4147-A177-3AD203B41FA5}">
                      <a16:colId xmlns:a16="http://schemas.microsoft.com/office/drawing/2014/main" val="1931087258"/>
                    </a:ext>
                  </a:extLst>
                </a:gridCol>
                <a:gridCol w="849600">
                  <a:extLst>
                    <a:ext uri="{9D8B030D-6E8A-4147-A177-3AD203B41FA5}">
                      <a16:colId xmlns:a16="http://schemas.microsoft.com/office/drawing/2014/main" val="2783006106"/>
                    </a:ext>
                  </a:extLst>
                </a:gridCol>
                <a:gridCol w="1202320">
                  <a:extLst>
                    <a:ext uri="{9D8B030D-6E8A-4147-A177-3AD203B41FA5}">
                      <a16:colId xmlns:a16="http://schemas.microsoft.com/office/drawing/2014/main" val="719657074"/>
                    </a:ext>
                  </a:extLst>
                </a:gridCol>
                <a:gridCol w="932665">
                  <a:extLst>
                    <a:ext uri="{9D8B030D-6E8A-4147-A177-3AD203B41FA5}">
                      <a16:colId xmlns:a16="http://schemas.microsoft.com/office/drawing/2014/main" val="3801074702"/>
                    </a:ext>
                  </a:extLst>
                </a:gridCol>
                <a:gridCol w="348784">
                  <a:extLst>
                    <a:ext uri="{9D8B030D-6E8A-4147-A177-3AD203B41FA5}">
                      <a16:colId xmlns:a16="http://schemas.microsoft.com/office/drawing/2014/main" val="3723574868"/>
                    </a:ext>
                  </a:extLst>
                </a:gridCol>
                <a:gridCol w="392625">
                  <a:extLst>
                    <a:ext uri="{9D8B030D-6E8A-4147-A177-3AD203B41FA5}">
                      <a16:colId xmlns:a16="http://schemas.microsoft.com/office/drawing/2014/main" val="351788506"/>
                    </a:ext>
                  </a:extLst>
                </a:gridCol>
                <a:gridCol w="779222">
                  <a:extLst>
                    <a:ext uri="{9D8B030D-6E8A-4147-A177-3AD203B41FA5}">
                      <a16:colId xmlns:a16="http://schemas.microsoft.com/office/drawing/2014/main" val="1532009915"/>
                    </a:ext>
                  </a:extLst>
                </a:gridCol>
                <a:gridCol w="779222">
                  <a:extLst>
                    <a:ext uri="{9D8B030D-6E8A-4147-A177-3AD203B41FA5}">
                      <a16:colId xmlns:a16="http://schemas.microsoft.com/office/drawing/2014/main" val="887680568"/>
                    </a:ext>
                  </a:extLst>
                </a:gridCol>
                <a:gridCol w="813099">
                  <a:extLst>
                    <a:ext uri="{9D8B030D-6E8A-4147-A177-3AD203B41FA5}">
                      <a16:colId xmlns:a16="http://schemas.microsoft.com/office/drawing/2014/main" val="440257772"/>
                    </a:ext>
                  </a:extLst>
                </a:gridCol>
                <a:gridCol w="498242">
                  <a:extLst>
                    <a:ext uri="{9D8B030D-6E8A-4147-A177-3AD203B41FA5}">
                      <a16:colId xmlns:a16="http://schemas.microsoft.com/office/drawing/2014/main" val="3894386813"/>
                    </a:ext>
                  </a:extLst>
                </a:gridCol>
                <a:gridCol w="779222">
                  <a:extLst>
                    <a:ext uri="{9D8B030D-6E8A-4147-A177-3AD203B41FA5}">
                      <a16:colId xmlns:a16="http://schemas.microsoft.com/office/drawing/2014/main" val="1119472994"/>
                    </a:ext>
                  </a:extLst>
                </a:gridCol>
                <a:gridCol w="779222">
                  <a:extLst>
                    <a:ext uri="{9D8B030D-6E8A-4147-A177-3AD203B41FA5}">
                      <a16:colId xmlns:a16="http://schemas.microsoft.com/office/drawing/2014/main" val="2980760412"/>
                    </a:ext>
                  </a:extLst>
                </a:gridCol>
                <a:gridCol w="813099">
                  <a:extLst>
                    <a:ext uri="{9D8B030D-6E8A-4147-A177-3AD203B41FA5}">
                      <a16:colId xmlns:a16="http://schemas.microsoft.com/office/drawing/2014/main" val="1371775628"/>
                    </a:ext>
                  </a:extLst>
                </a:gridCol>
                <a:gridCol w="498242">
                  <a:extLst>
                    <a:ext uri="{9D8B030D-6E8A-4147-A177-3AD203B41FA5}">
                      <a16:colId xmlns:a16="http://schemas.microsoft.com/office/drawing/2014/main" val="1589220960"/>
                    </a:ext>
                  </a:extLst>
                </a:gridCol>
              </a:tblGrid>
              <a:tr h="780672">
                <a:tc>
                  <a:txBody>
                    <a:bodyPr/>
                    <a:lstStyle/>
                    <a:p>
                      <a:pPr algn="l" fontAlgn="b"/>
                      <a:endParaRPr lang="en-US" sz="1300" b="1" i="0" u="none" strike="noStrike">
                        <a:effectLst/>
                        <a:latin typeface="Arial" panose="020B0604020202020204" pitchFamily="34" charset="0"/>
                      </a:endParaRPr>
                    </a:p>
                  </a:txBody>
                  <a:tcPr marL="7797" marR="7797" marT="7797" marB="0" anchor="b"/>
                </a:tc>
                <a:tc gridSpan="3">
                  <a:txBody>
                    <a:bodyPr/>
                    <a:lstStyle/>
                    <a:p>
                      <a:pPr algn="l" fontAlgn="b"/>
                      <a:r>
                        <a:rPr lang="en-US" sz="2400" u="none" strike="noStrike">
                          <a:effectLst/>
                        </a:rPr>
                        <a:t>2019 Yom HaShoah Donor List </a:t>
                      </a:r>
                      <a:endParaRPr lang="en-US" sz="2400" b="1" i="0" u="none" strike="noStrike">
                        <a:effectLst/>
                        <a:latin typeface="Arial" panose="020B0604020202020204" pitchFamily="34" charset="0"/>
                      </a:endParaRPr>
                    </a:p>
                  </a:txBody>
                  <a:tcPr marL="7797" marR="7797" marT="7797" marB="0" anchor="b"/>
                </a:tc>
                <a:tc hMerge="1">
                  <a:txBody>
                    <a:bodyPr/>
                    <a:lstStyle/>
                    <a:p>
                      <a:endParaRPr lang="en-US"/>
                    </a:p>
                  </a:txBody>
                  <a:tcPr/>
                </a:tc>
                <a:tc hMerge="1">
                  <a:txBody>
                    <a:bodyPr/>
                    <a:lstStyle/>
                    <a:p>
                      <a:endParaRPr lang="en-US"/>
                    </a:p>
                  </a:txBody>
                  <a:tcPr/>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2019</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2019</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2019</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Total</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2020</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2020</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2020</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Total</a:t>
                      </a:r>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val="3186128383"/>
                  </a:ext>
                </a:extLst>
              </a:tr>
              <a:tr h="436322">
                <a:tc>
                  <a:txBody>
                    <a:bodyPr/>
                    <a:lstStyle/>
                    <a:p>
                      <a:pPr algn="l" fontAlgn="b"/>
                      <a:r>
                        <a:rPr lang="en-US" sz="1300" u="none" strike="noStrike">
                          <a:effectLst/>
                        </a:rPr>
                        <a:t>Last Name</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Full name with titles</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Family salutation</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Street address (active)</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City-State-Zip (active)</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ST</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ZIP</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Rabbi</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Delivery</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 Shavuot </a:t>
                      </a:r>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Rabbi</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Delivery</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 Shavuot </a:t>
                      </a:r>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val="1942059776"/>
                  </a:ext>
                </a:extLst>
              </a:tr>
              <a:tr h="245016">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gridSpan="2">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hMerge="1">
                  <a:txBody>
                    <a:bodyPr/>
                    <a:lstStyle/>
                    <a:p>
                      <a:endParaRPr lang="en-US"/>
                    </a:p>
                  </a:txBody>
                  <a:tcPr/>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val="245480410"/>
                  </a:ext>
                </a:extLst>
              </a:tr>
              <a:tr h="211856">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val="3679165288"/>
                  </a:ext>
                </a:extLst>
              </a:tr>
              <a:tr h="211856">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val="3859422012"/>
                  </a:ext>
                </a:extLst>
              </a:tr>
              <a:tr h="211856">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val="1625679776"/>
                  </a:ext>
                </a:extLst>
              </a:tr>
            </a:tbl>
          </a:graphicData>
        </a:graphic>
      </p:graphicFrame>
      <p:sp>
        <p:nvSpPr>
          <p:cNvPr id="2" name="TextBox 1">
            <a:extLst>
              <a:ext uri="{FF2B5EF4-FFF2-40B4-BE49-F238E27FC236}">
                <a16:creationId xmlns:a16="http://schemas.microsoft.com/office/drawing/2014/main" id="{8AFB1C00-7BB8-1848-8047-A7A891037107}"/>
              </a:ext>
            </a:extLst>
          </p:cNvPr>
          <p:cNvSpPr txBox="1"/>
          <p:nvPr/>
        </p:nvSpPr>
        <p:spPr>
          <a:xfrm>
            <a:off x="3905956" y="783805"/>
            <a:ext cx="4131734" cy="707886"/>
          </a:xfrm>
          <a:prstGeom prst="rect">
            <a:avLst/>
          </a:prstGeom>
          <a:noFill/>
        </p:spPr>
        <p:txBody>
          <a:bodyPr wrap="square" rtlCol="0">
            <a:spAutoFit/>
          </a:bodyPr>
          <a:lstStyle/>
          <a:p>
            <a:pPr algn="ctr"/>
            <a:r>
              <a:rPr lang="en-US" sz="2000" b="1" dirty="0">
                <a:solidFill>
                  <a:schemeClr val="bg1"/>
                </a:solidFill>
              </a:rPr>
              <a:t>Sample Excel spread sheet </a:t>
            </a:r>
          </a:p>
          <a:p>
            <a:pPr algn="ctr"/>
            <a:r>
              <a:rPr lang="en-US" sz="2000" b="1" dirty="0">
                <a:solidFill>
                  <a:schemeClr val="bg1"/>
                </a:solidFill>
              </a:rPr>
              <a:t>for tracking candle donations</a:t>
            </a:r>
          </a:p>
        </p:txBody>
      </p:sp>
      <p:sp>
        <p:nvSpPr>
          <p:cNvPr id="3" name="TextBox 2">
            <a:extLst>
              <a:ext uri="{FF2B5EF4-FFF2-40B4-BE49-F238E27FC236}">
                <a16:creationId xmlns:a16="http://schemas.microsoft.com/office/drawing/2014/main" id="{A3194BBF-F062-854C-8A43-F118F41A83AD}"/>
              </a:ext>
            </a:extLst>
          </p:cNvPr>
          <p:cNvSpPr txBox="1"/>
          <p:nvPr/>
        </p:nvSpPr>
        <p:spPr>
          <a:xfrm>
            <a:off x="3714044" y="5554133"/>
            <a:ext cx="5192889" cy="584775"/>
          </a:xfrm>
          <a:prstGeom prst="rect">
            <a:avLst/>
          </a:prstGeom>
          <a:noFill/>
        </p:spPr>
        <p:txBody>
          <a:bodyPr wrap="square" rtlCol="0">
            <a:spAutoFit/>
          </a:bodyPr>
          <a:lstStyle/>
          <a:p>
            <a:r>
              <a:rPr lang="en-US" sz="1600" dirty="0">
                <a:solidFill>
                  <a:schemeClr val="bg1"/>
                </a:solidFill>
              </a:rPr>
              <a:t>Note:  The Excel file is available for download from the Yellow Candle website.</a:t>
            </a:r>
          </a:p>
        </p:txBody>
      </p:sp>
    </p:spTree>
    <p:extLst>
      <p:ext uri="{BB962C8B-B14F-4D97-AF65-F5344CB8AC3E}">
        <p14:creationId xmlns:p14="http://schemas.microsoft.com/office/powerpoint/2010/main" val="94411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FD71-D0B0-4006-92BC-6E752D538E9E}"/>
              </a:ext>
            </a:extLst>
          </p:cNvPr>
          <p:cNvSpPr>
            <a:spLocks noGrp="1"/>
          </p:cNvSpPr>
          <p:nvPr>
            <p:ph type="ctrTitle"/>
          </p:nvPr>
        </p:nvSpPr>
        <p:spPr>
          <a:xfrm>
            <a:off x="1416240" y="643466"/>
            <a:ext cx="9140301" cy="2610556"/>
          </a:xfrm>
        </p:spPr>
        <p:txBody>
          <a:bodyPr>
            <a:noAutofit/>
          </a:bodyPr>
          <a:lstStyle/>
          <a:p>
            <a:r>
              <a:rPr lang="en-US" sz="3600" dirty="0"/>
              <a:t>Make an Emotional connection </a:t>
            </a:r>
            <a:br>
              <a:rPr lang="en-US" sz="3600" dirty="0"/>
            </a:br>
            <a:r>
              <a:rPr lang="en-US" sz="3600" dirty="0"/>
              <a:t>with your community</a:t>
            </a:r>
            <a:br>
              <a:rPr lang="en-US" sz="4000" dirty="0"/>
            </a:br>
            <a:br>
              <a:rPr lang="en-US" sz="4000" i="1" dirty="0"/>
            </a:br>
            <a:r>
              <a:rPr lang="en-US" sz="3200" b="1" i="1" dirty="0"/>
              <a:t>ADD the name of A holocaust child</a:t>
            </a:r>
            <a:endParaRPr lang="en-US" sz="4000" b="1" i="1" dirty="0"/>
          </a:p>
        </p:txBody>
      </p:sp>
      <p:sp>
        <p:nvSpPr>
          <p:cNvPr id="3" name="Subtitle 2">
            <a:extLst>
              <a:ext uri="{FF2B5EF4-FFF2-40B4-BE49-F238E27FC236}">
                <a16:creationId xmlns:a16="http://schemas.microsoft.com/office/drawing/2014/main" id="{B795621B-3D9E-49D6-8F14-57660334A603}"/>
              </a:ext>
            </a:extLst>
          </p:cNvPr>
          <p:cNvSpPr>
            <a:spLocks noGrp="1"/>
          </p:cNvSpPr>
          <p:nvPr>
            <p:ph type="subTitle" idx="1"/>
          </p:nvPr>
        </p:nvSpPr>
        <p:spPr/>
        <p:txBody>
          <a:bodyPr/>
          <a:lstStyle/>
          <a:p>
            <a:endParaRPr lang="en-US" dirty="0"/>
          </a:p>
        </p:txBody>
      </p:sp>
      <p:graphicFrame>
        <p:nvGraphicFramePr>
          <p:cNvPr id="6" name="Table 5">
            <a:extLst>
              <a:ext uri="{FF2B5EF4-FFF2-40B4-BE49-F238E27FC236}">
                <a16:creationId xmlns:a16="http://schemas.microsoft.com/office/drawing/2014/main" id="{3353FE9C-8B24-4512-9E13-1601D06C36FD}"/>
              </a:ext>
            </a:extLst>
          </p:cNvPr>
          <p:cNvGraphicFramePr>
            <a:graphicFrameLocks noGrp="1"/>
          </p:cNvGraphicFramePr>
          <p:nvPr>
            <p:extLst>
              <p:ext uri="{D42A27DB-BD31-4B8C-83A1-F6EECF244321}">
                <p14:modId xmlns:p14="http://schemas.microsoft.com/office/powerpoint/2010/main" val="3538296575"/>
              </p:ext>
            </p:extLst>
          </p:nvPr>
        </p:nvGraphicFramePr>
        <p:xfrm>
          <a:off x="1416240" y="4006734"/>
          <a:ext cx="9010994" cy="2028304"/>
        </p:xfrm>
        <a:graphic>
          <a:graphicData uri="http://schemas.openxmlformats.org/drawingml/2006/table">
            <a:tbl>
              <a:tblPr>
                <a:tableStyleId>{5C22544A-7EE6-4342-B048-85BDC9FD1C3A}</a:tableStyleId>
              </a:tblPr>
              <a:tblGrid>
                <a:gridCol w="865055">
                  <a:extLst>
                    <a:ext uri="{9D8B030D-6E8A-4147-A177-3AD203B41FA5}">
                      <a16:colId xmlns:a16="http://schemas.microsoft.com/office/drawing/2014/main" val="274966143"/>
                    </a:ext>
                  </a:extLst>
                </a:gridCol>
                <a:gridCol w="1549892">
                  <a:extLst>
                    <a:ext uri="{9D8B030D-6E8A-4147-A177-3AD203B41FA5}">
                      <a16:colId xmlns:a16="http://schemas.microsoft.com/office/drawing/2014/main" val="1272597589"/>
                    </a:ext>
                  </a:extLst>
                </a:gridCol>
                <a:gridCol w="883077">
                  <a:extLst>
                    <a:ext uri="{9D8B030D-6E8A-4147-A177-3AD203B41FA5}">
                      <a16:colId xmlns:a16="http://schemas.microsoft.com/office/drawing/2014/main" val="3818502401"/>
                    </a:ext>
                  </a:extLst>
                </a:gridCol>
                <a:gridCol w="1910331">
                  <a:extLst>
                    <a:ext uri="{9D8B030D-6E8A-4147-A177-3AD203B41FA5}">
                      <a16:colId xmlns:a16="http://schemas.microsoft.com/office/drawing/2014/main" val="3438646112"/>
                    </a:ext>
                  </a:extLst>
                </a:gridCol>
                <a:gridCol w="1856265">
                  <a:extLst>
                    <a:ext uri="{9D8B030D-6E8A-4147-A177-3AD203B41FA5}">
                      <a16:colId xmlns:a16="http://schemas.microsoft.com/office/drawing/2014/main" val="495221176"/>
                    </a:ext>
                  </a:extLst>
                </a:gridCol>
                <a:gridCol w="1063297">
                  <a:extLst>
                    <a:ext uri="{9D8B030D-6E8A-4147-A177-3AD203B41FA5}">
                      <a16:colId xmlns:a16="http://schemas.microsoft.com/office/drawing/2014/main" val="2270340867"/>
                    </a:ext>
                  </a:extLst>
                </a:gridCol>
                <a:gridCol w="883077">
                  <a:extLst>
                    <a:ext uri="{9D8B030D-6E8A-4147-A177-3AD203B41FA5}">
                      <a16:colId xmlns:a16="http://schemas.microsoft.com/office/drawing/2014/main" val="2779877999"/>
                    </a:ext>
                  </a:extLst>
                </a:gridCol>
              </a:tblGrid>
              <a:tr h="1014152">
                <a:tc>
                  <a:txBody>
                    <a:bodyPr/>
                    <a:lstStyle/>
                    <a:p>
                      <a:pPr algn="ctr" fontAlgn="ctr"/>
                      <a:r>
                        <a:rPr lang="en-US" sz="1600" b="1" u="none" strike="noStrike">
                          <a:effectLst/>
                        </a:rPr>
                        <a:t>First Name</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Last Name</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dirty="0">
                          <a:effectLst/>
                        </a:rPr>
                        <a:t>Date of Birth</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US" sz="1600" b="1" u="none" strike="noStrike" dirty="0">
                          <a:effectLst/>
                        </a:rPr>
                        <a:t>Place of Residence</a:t>
                      </a:r>
                      <a:endParaRPr lang="en-US" sz="1600" b="1" i="0" u="none" strike="noStrike" dirty="0">
                        <a:solidFill>
                          <a:srgbClr val="000000"/>
                        </a:solidFill>
                        <a:effectLst/>
                        <a:latin typeface="Arial" panose="020B0604020202020204" pitchFamily="34" charset="0"/>
                      </a:endParaRPr>
                    </a:p>
                  </a:txBody>
                  <a:tcPr marL="7620" marR="274320" marT="7620" marB="0" anchor="ctr"/>
                </a:tc>
                <a:tc>
                  <a:txBody>
                    <a:bodyPr/>
                    <a:lstStyle/>
                    <a:p>
                      <a:pPr algn="ctr" fontAlgn="ctr"/>
                      <a:r>
                        <a:rPr lang="en-US" sz="1600" b="1" u="none" strike="noStrike">
                          <a:effectLst/>
                        </a:rPr>
                        <a:t>Place of Death</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Date of Death</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Age</a:t>
                      </a:r>
                      <a:endParaRPr lang="en-US" sz="1600" b="1"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0827672"/>
                  </a:ext>
                </a:extLst>
              </a:tr>
              <a:tr h="1014152">
                <a:tc>
                  <a:txBody>
                    <a:bodyPr/>
                    <a:lstStyle/>
                    <a:p>
                      <a:pPr algn="ctr" fontAlgn="ctr"/>
                      <a:r>
                        <a:rPr lang="en-US" sz="1600" b="1" u="none" strike="noStrike">
                          <a:effectLst/>
                        </a:rPr>
                        <a:t>JUDITH</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dirty="0">
                          <a:effectLst/>
                        </a:rPr>
                        <a:t>GOTTESMAN</a:t>
                      </a:r>
                      <a:endParaRPr lang="en-US" sz="16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1939</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n-US" sz="1600" b="1" u="none" strike="noStrike" dirty="0">
                          <a:effectLst/>
                        </a:rPr>
                        <a:t>MUKACEVO</a:t>
                      </a:r>
                      <a:endParaRPr lang="en-US" sz="1600" b="1"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1600" b="1" u="none" strike="noStrike">
                          <a:effectLst/>
                        </a:rPr>
                        <a:t>AUSCHWITZ</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23/5/1944</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dirty="0">
                          <a:effectLst/>
                        </a:rPr>
                        <a:t>5</a:t>
                      </a:r>
                      <a:endParaRPr lang="en-US" sz="16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568783433"/>
                  </a:ext>
                </a:extLst>
              </a:tr>
            </a:tbl>
          </a:graphicData>
        </a:graphic>
      </p:graphicFrame>
    </p:spTree>
    <p:extLst>
      <p:ext uri="{BB962C8B-B14F-4D97-AF65-F5344CB8AC3E}">
        <p14:creationId xmlns:p14="http://schemas.microsoft.com/office/powerpoint/2010/main" val="415995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D71D-30BE-4A9E-B283-6AD29033002D}"/>
              </a:ext>
            </a:extLst>
          </p:cNvPr>
          <p:cNvSpPr>
            <a:spLocks noGrp="1"/>
          </p:cNvSpPr>
          <p:nvPr>
            <p:ph type="title"/>
          </p:nvPr>
        </p:nvSpPr>
        <p:spPr>
          <a:xfrm>
            <a:off x="1855049" y="791559"/>
            <a:ext cx="8372025" cy="862263"/>
          </a:xfrm>
        </p:spPr>
        <p:txBody>
          <a:bodyPr>
            <a:normAutofit/>
          </a:bodyPr>
          <a:lstStyle/>
          <a:p>
            <a:pPr algn="ctr"/>
            <a:r>
              <a:rPr lang="en-US" sz="4000" dirty="0"/>
              <a:t>Adding the Child’s Name…</a:t>
            </a:r>
          </a:p>
        </p:txBody>
      </p:sp>
      <p:sp>
        <p:nvSpPr>
          <p:cNvPr id="3" name="Content Placeholder 2">
            <a:extLst>
              <a:ext uri="{FF2B5EF4-FFF2-40B4-BE49-F238E27FC236}">
                <a16:creationId xmlns:a16="http://schemas.microsoft.com/office/drawing/2014/main" id="{F08B6DEC-62ED-47B7-969B-03B8A9D71F83}"/>
              </a:ext>
            </a:extLst>
          </p:cNvPr>
          <p:cNvSpPr>
            <a:spLocks noGrp="1"/>
          </p:cNvSpPr>
          <p:nvPr>
            <p:ph idx="1"/>
          </p:nvPr>
        </p:nvSpPr>
        <p:spPr>
          <a:xfrm>
            <a:off x="457199" y="1382889"/>
            <a:ext cx="11167727" cy="4745046"/>
          </a:xfrm>
        </p:spPr>
        <p:txBody>
          <a:bodyPr>
            <a:normAutofit fontScale="85000" lnSpcReduction="10000"/>
          </a:bodyPr>
          <a:lstStyle/>
          <a:p>
            <a:endParaRPr lang="en-US" sz="3200" b="1" dirty="0">
              <a:effectLst/>
            </a:endParaRPr>
          </a:p>
          <a:p>
            <a:r>
              <a:rPr lang="en-US" sz="3200" b="1" dirty="0">
                <a:effectLst/>
              </a:rPr>
              <a:t>Creates an Emotional connection with your community.</a:t>
            </a:r>
          </a:p>
          <a:p>
            <a:r>
              <a:rPr lang="en-US" sz="3200" dirty="0">
                <a:effectLst/>
              </a:rPr>
              <a:t>During the Holocaust, the Nazis and their collaborators </a:t>
            </a:r>
            <a:r>
              <a:rPr lang="en-US" sz="3200" b="1" dirty="0">
                <a:solidFill>
                  <a:srgbClr val="FFFF00"/>
                </a:solidFill>
                <a:effectLst/>
              </a:rPr>
              <a:t>murdered over 1.5 million Jewish children under the age of 16</a:t>
            </a:r>
            <a:r>
              <a:rPr lang="en-US" sz="3200" dirty="0">
                <a:effectLst/>
              </a:rPr>
              <a:t>.  </a:t>
            </a:r>
          </a:p>
          <a:p>
            <a:r>
              <a:rPr lang="en-US" sz="3200" dirty="0">
                <a:effectLst/>
              </a:rPr>
              <a:t>Personalize your family’s observance of </a:t>
            </a:r>
            <a:r>
              <a:rPr lang="en-US" sz="3200" i="1" dirty="0">
                <a:effectLst/>
              </a:rPr>
              <a:t>Yom HaShoah</a:t>
            </a:r>
            <a:r>
              <a:rPr lang="en-US" sz="3200" dirty="0">
                <a:effectLst/>
              </a:rPr>
              <a:t> by providing each family with the name and homeland of a young victim who may have no surviving relatives to light a candle in his or her memory.</a:t>
            </a:r>
          </a:p>
          <a:p>
            <a:r>
              <a:rPr lang="en-US" sz="3000" b="1" dirty="0">
                <a:effectLst/>
              </a:rPr>
              <a:t>The FJMC Yellow Candle website, has lists of 1500 names of children who were murdered during the Holocaust, which can be downloaded.</a:t>
            </a:r>
            <a:endParaRPr lang="en-US" sz="3200" dirty="0">
              <a:effectLst/>
            </a:endParaRPr>
          </a:p>
          <a:p>
            <a:endParaRPr lang="en-US" dirty="0"/>
          </a:p>
        </p:txBody>
      </p:sp>
    </p:spTree>
    <p:extLst>
      <p:ext uri="{BB962C8B-B14F-4D97-AF65-F5344CB8AC3E}">
        <p14:creationId xmlns:p14="http://schemas.microsoft.com/office/powerpoint/2010/main" val="283011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4DAD-4EA8-4522-A6C8-F51DFC14160C}"/>
              </a:ext>
            </a:extLst>
          </p:cNvPr>
          <p:cNvSpPr>
            <a:spLocks noGrp="1"/>
          </p:cNvSpPr>
          <p:nvPr>
            <p:ph type="title"/>
          </p:nvPr>
        </p:nvSpPr>
        <p:spPr>
          <a:xfrm>
            <a:off x="3229857" y="706150"/>
            <a:ext cx="6049609" cy="874294"/>
          </a:xfrm>
        </p:spPr>
        <p:txBody>
          <a:bodyPr>
            <a:normAutofit fontScale="90000"/>
          </a:bodyPr>
          <a:lstStyle/>
          <a:p>
            <a:pPr algn="ctr"/>
            <a:r>
              <a:rPr lang="en-US" b="1" dirty="0"/>
              <a:t>Two methods to </a:t>
            </a:r>
            <a:br>
              <a:rPr lang="en-US" b="1" dirty="0"/>
            </a:br>
            <a:r>
              <a:rPr lang="en-US" b="1" dirty="0"/>
              <a:t>include holocaust children</a:t>
            </a:r>
          </a:p>
        </p:txBody>
      </p:sp>
      <p:sp>
        <p:nvSpPr>
          <p:cNvPr id="3" name="Content Placeholder 2">
            <a:extLst>
              <a:ext uri="{FF2B5EF4-FFF2-40B4-BE49-F238E27FC236}">
                <a16:creationId xmlns:a16="http://schemas.microsoft.com/office/drawing/2014/main" id="{885C6B00-D060-45F8-B1F5-05A19D72DD9B}"/>
              </a:ext>
            </a:extLst>
          </p:cNvPr>
          <p:cNvSpPr>
            <a:spLocks noGrp="1"/>
          </p:cNvSpPr>
          <p:nvPr>
            <p:ph idx="1"/>
          </p:nvPr>
        </p:nvSpPr>
        <p:spPr>
          <a:xfrm>
            <a:off x="469232" y="1580444"/>
            <a:ext cx="11357810" cy="4832388"/>
          </a:xfrm>
        </p:spPr>
        <p:txBody>
          <a:bodyPr/>
          <a:lstStyle/>
          <a:p>
            <a:r>
              <a:rPr lang="en-US" sz="2400" dirty="0">
                <a:effectLst/>
              </a:rPr>
              <a:t>Purchase label card stock 1” X 4” and mail merge child’s history and insert unique card with every candle distributed.  Ask congregants to place card against candle when lighting and take picture and post on social media to help your program become viral on the internet.  You will help this major international educational opportunity of the FJMC Yellow Candle Program.</a:t>
            </a:r>
          </a:p>
          <a:p>
            <a:r>
              <a:rPr lang="en-US" sz="2400" dirty="0">
                <a:effectLst/>
              </a:rPr>
              <a:t>Another way to include children’s names is to mail merge them into the Yellow Candle Meditation letter.  Many Men’s Clubs and Brotherhoods who have used the Holocaust children merged meditation have </a:t>
            </a:r>
            <a:r>
              <a:rPr lang="en-US" sz="2400" b="1" i="1" dirty="0">
                <a:effectLst/>
              </a:rPr>
              <a:t>experienced an increase in donations </a:t>
            </a:r>
            <a:r>
              <a:rPr lang="en-US" sz="2400" dirty="0">
                <a:effectLst/>
              </a:rPr>
              <a:t>from synagogue families with children. </a:t>
            </a:r>
          </a:p>
          <a:p>
            <a:r>
              <a:rPr lang="en-US" sz="2400" dirty="0">
                <a:effectLst/>
              </a:rPr>
              <a:t>The FJMC website has mail merged sample meditation prayers ready to use </a:t>
            </a:r>
            <a:r>
              <a:rPr lang="en-US" sz="2400" b="1" dirty="0">
                <a:effectLst/>
              </a:rPr>
              <a:t>and</a:t>
            </a:r>
            <a:r>
              <a:rPr lang="en-US" sz="2400" dirty="0">
                <a:effectLst/>
              </a:rPr>
              <a:t> has instructions on how to do the Mail Merge.</a:t>
            </a:r>
          </a:p>
        </p:txBody>
      </p:sp>
    </p:spTree>
    <p:extLst>
      <p:ext uri="{BB962C8B-B14F-4D97-AF65-F5344CB8AC3E}">
        <p14:creationId xmlns:p14="http://schemas.microsoft.com/office/powerpoint/2010/main" val="11499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2FC2-2F15-4024-B2F8-F511A80676C8}"/>
              </a:ext>
            </a:extLst>
          </p:cNvPr>
          <p:cNvSpPr>
            <a:spLocks noGrp="1"/>
          </p:cNvSpPr>
          <p:nvPr>
            <p:ph type="title"/>
          </p:nvPr>
        </p:nvSpPr>
        <p:spPr>
          <a:xfrm>
            <a:off x="4144258" y="620889"/>
            <a:ext cx="4333698" cy="959556"/>
          </a:xfrm>
        </p:spPr>
        <p:txBody>
          <a:bodyPr>
            <a:normAutofit fontScale="90000"/>
          </a:bodyPr>
          <a:lstStyle/>
          <a:p>
            <a:pPr algn="ctr"/>
            <a:r>
              <a:rPr lang="en-US" dirty="0"/>
              <a:t>Sample post </a:t>
            </a:r>
            <a:br>
              <a:rPr lang="en-US" dirty="0"/>
            </a:br>
            <a:r>
              <a:rPr lang="en-US" dirty="0"/>
              <a:t>to social media</a:t>
            </a:r>
          </a:p>
        </p:txBody>
      </p:sp>
      <p:pic>
        <p:nvPicPr>
          <p:cNvPr id="4" name="Content Placeholder 3" descr="https://pbs.twimg.com/media/DanVWUNXcAAuaNd.jpg:large">
            <a:extLst>
              <a:ext uri="{FF2B5EF4-FFF2-40B4-BE49-F238E27FC236}">
                <a16:creationId xmlns:a16="http://schemas.microsoft.com/office/drawing/2014/main" id="{88E9D214-9DA3-4217-9244-110DD845060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32566" y="1794932"/>
            <a:ext cx="5157081" cy="4651022"/>
          </a:xfrm>
          <a:prstGeom prst="rect">
            <a:avLst/>
          </a:prstGeom>
          <a:noFill/>
          <a:ln>
            <a:noFill/>
          </a:ln>
        </p:spPr>
      </p:pic>
    </p:spTree>
    <p:extLst>
      <p:ext uri="{BB962C8B-B14F-4D97-AF65-F5344CB8AC3E}">
        <p14:creationId xmlns:p14="http://schemas.microsoft.com/office/powerpoint/2010/main" val="115450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AFD1-E3F3-41DB-B1D4-93BF836C7C00}"/>
              </a:ext>
            </a:extLst>
          </p:cNvPr>
          <p:cNvSpPr>
            <a:spLocks noGrp="1"/>
          </p:cNvSpPr>
          <p:nvPr>
            <p:ph type="title"/>
          </p:nvPr>
        </p:nvSpPr>
        <p:spPr>
          <a:xfrm>
            <a:off x="1694569" y="324853"/>
            <a:ext cx="8194498" cy="1503947"/>
          </a:xfrm>
        </p:spPr>
        <p:txBody>
          <a:bodyPr>
            <a:normAutofit/>
          </a:bodyPr>
          <a:lstStyle/>
          <a:p>
            <a:r>
              <a:rPr lang="en-US" sz="3600" dirty="0"/>
              <a:t>Making Candle program more profitable through distribution</a:t>
            </a:r>
          </a:p>
        </p:txBody>
      </p:sp>
      <p:sp>
        <p:nvSpPr>
          <p:cNvPr id="3" name="Content Placeholder 2">
            <a:extLst>
              <a:ext uri="{FF2B5EF4-FFF2-40B4-BE49-F238E27FC236}">
                <a16:creationId xmlns:a16="http://schemas.microsoft.com/office/drawing/2014/main" id="{0A20B57D-E392-43FF-BB15-2A8C727A5A7E}"/>
              </a:ext>
            </a:extLst>
          </p:cNvPr>
          <p:cNvSpPr>
            <a:spLocks noGrp="1"/>
          </p:cNvSpPr>
          <p:nvPr>
            <p:ph idx="1"/>
          </p:nvPr>
        </p:nvSpPr>
        <p:spPr>
          <a:xfrm>
            <a:off x="553156" y="1828800"/>
            <a:ext cx="11130844" cy="4896853"/>
          </a:xfrm>
        </p:spPr>
        <p:txBody>
          <a:bodyPr>
            <a:normAutofit/>
          </a:bodyPr>
          <a:lstStyle/>
          <a:p>
            <a:r>
              <a:rPr lang="en-US" sz="2400" b="1" dirty="0"/>
              <a:t>Hand Distribution </a:t>
            </a:r>
            <a:r>
              <a:rPr lang="en-US" sz="2400" dirty="0"/>
              <a:t>can save up to thousands of dollars vs mailing</a:t>
            </a:r>
          </a:p>
          <a:p>
            <a:pPr marL="628650" lvl="1" indent="-280988"/>
            <a:r>
              <a:rPr lang="en-US" sz="2400" dirty="0"/>
              <a:t>You can Involve parents and children in religious school</a:t>
            </a:r>
          </a:p>
          <a:p>
            <a:pPr marL="628650" lvl="1" indent="-280988"/>
            <a:r>
              <a:rPr lang="en-US" sz="2400" dirty="0"/>
              <a:t>You can involve parents and children in usy</a:t>
            </a:r>
          </a:p>
          <a:p>
            <a:pPr marL="628650" lvl="1" indent="-280988"/>
            <a:r>
              <a:rPr lang="en-US" sz="2400" dirty="0"/>
              <a:t>You can involve extended men’s club membership (those who may not be actively involved in other activities)</a:t>
            </a:r>
          </a:p>
          <a:p>
            <a:pPr marL="628650" lvl="1" indent="-280988"/>
            <a:r>
              <a:rPr lang="en-US" sz="2400" dirty="0"/>
              <a:t>You can involve volunteers that delivered shalach manos</a:t>
            </a:r>
          </a:p>
          <a:p>
            <a:pPr marL="628650" lvl="1" indent="-280988"/>
            <a:r>
              <a:rPr lang="en-US" sz="2400" dirty="0"/>
              <a:t>You can involve volunteers from general synagogue membership</a:t>
            </a:r>
          </a:p>
          <a:p>
            <a:pPr marL="628650" indent="-280988"/>
            <a:r>
              <a:rPr lang="en-US" sz="2400" dirty="0"/>
              <a:t>Mailing by United States Postal Service (usps) is very expensive.  When volunteer delivery is </a:t>
            </a:r>
            <a:r>
              <a:rPr lang="en-US" sz="2400" b="1" i="1" dirty="0"/>
              <a:t>not an option </a:t>
            </a:r>
            <a:r>
              <a:rPr lang="en-US" sz="2400" dirty="0"/>
              <a:t>review new USPS </a:t>
            </a:r>
            <a:r>
              <a:rPr lang="en-US" sz="2400" dirty="0">
                <a:effectLst>
                  <a:glow rad="38100">
                    <a:schemeClr val="bg1">
                      <a:lumMod val="50000"/>
                      <a:lumOff val="50000"/>
                      <a:alpha val="20000"/>
                    </a:schemeClr>
                  </a:glow>
                </a:effectLst>
              </a:rPr>
              <a:t>B</a:t>
            </a:r>
            <a:r>
              <a:rPr lang="en-US" sz="2400" dirty="0"/>
              <a:t>ulk mail guidelines on the FJMC web site and candle Guide. </a:t>
            </a:r>
            <a:r>
              <a:rPr lang="en-US" sz="2400" dirty="0">
                <a:hlinkClick r:id="rId2"/>
              </a:rPr>
              <a:t>www.yellowcandle.org</a:t>
            </a:r>
            <a:endParaRPr lang="en-US" sz="2400" dirty="0"/>
          </a:p>
          <a:p>
            <a:pPr marL="457200" lvl="1" indent="0">
              <a:buNone/>
            </a:pPr>
            <a:endParaRPr lang="en-US" dirty="0"/>
          </a:p>
        </p:txBody>
      </p:sp>
    </p:spTree>
    <p:extLst>
      <p:ext uri="{BB962C8B-B14F-4D97-AF65-F5344CB8AC3E}">
        <p14:creationId xmlns:p14="http://schemas.microsoft.com/office/powerpoint/2010/main" val="74251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2843-1AC4-4BCC-8848-1D4557E54BD7}"/>
              </a:ext>
            </a:extLst>
          </p:cNvPr>
          <p:cNvSpPr>
            <a:spLocks noGrp="1"/>
          </p:cNvSpPr>
          <p:nvPr>
            <p:ph type="title"/>
          </p:nvPr>
        </p:nvSpPr>
        <p:spPr>
          <a:xfrm>
            <a:off x="2891190" y="546142"/>
            <a:ext cx="6568898" cy="1562470"/>
          </a:xfrm>
        </p:spPr>
        <p:txBody>
          <a:bodyPr>
            <a:normAutofit/>
          </a:bodyPr>
          <a:lstStyle/>
          <a:p>
            <a:pPr algn="ctr"/>
            <a:r>
              <a:rPr lang="en-US" sz="2800" dirty="0"/>
              <a:t>How can we participate? </a:t>
            </a:r>
            <a:br>
              <a:rPr lang="en-US" sz="2800" dirty="0"/>
            </a:br>
            <a:r>
              <a:rPr lang="en-US" sz="2800" dirty="0"/>
              <a:t>our synagogue </a:t>
            </a:r>
            <a:br>
              <a:rPr lang="en-US" sz="2800" dirty="0"/>
            </a:br>
            <a:r>
              <a:rPr lang="en-US" sz="2800" dirty="0"/>
              <a:t>has limited volunteers.</a:t>
            </a:r>
          </a:p>
        </p:txBody>
      </p:sp>
      <p:sp>
        <p:nvSpPr>
          <p:cNvPr id="3" name="Content Placeholder 2">
            <a:extLst>
              <a:ext uri="{FF2B5EF4-FFF2-40B4-BE49-F238E27FC236}">
                <a16:creationId xmlns:a16="http://schemas.microsoft.com/office/drawing/2014/main" id="{DA7C0706-9A78-4559-A35C-8238C3DB27C9}"/>
              </a:ext>
            </a:extLst>
          </p:cNvPr>
          <p:cNvSpPr>
            <a:spLocks noGrp="1"/>
          </p:cNvSpPr>
          <p:nvPr>
            <p:ph idx="1"/>
          </p:nvPr>
        </p:nvSpPr>
        <p:spPr>
          <a:xfrm>
            <a:off x="376917" y="1966569"/>
            <a:ext cx="11345662" cy="4705165"/>
          </a:xfrm>
        </p:spPr>
        <p:txBody>
          <a:bodyPr/>
          <a:lstStyle/>
          <a:p>
            <a:r>
              <a:rPr lang="en-US" sz="2800" b="1" dirty="0">
                <a:solidFill>
                  <a:srgbClr val="FFFF00"/>
                </a:solidFill>
              </a:rPr>
              <a:t>Answer</a:t>
            </a:r>
            <a:r>
              <a:rPr lang="en-US" sz="2800" dirty="0">
                <a:solidFill>
                  <a:srgbClr val="FFFF00"/>
                </a:solidFill>
              </a:rPr>
              <a:t>: use direct mail shipment option.  Information is available on the yellow candle web site and in the yellow candle guide.</a:t>
            </a:r>
          </a:p>
          <a:p>
            <a:pPr lvl="1"/>
            <a:r>
              <a:rPr lang="en-US" sz="2800" dirty="0"/>
              <a:t>Minimum order 100 candles</a:t>
            </a:r>
          </a:p>
          <a:p>
            <a:pPr lvl="1"/>
            <a:r>
              <a:rPr lang="en-US" sz="2800" dirty="0"/>
              <a:t>You’ll be able to send synagogue letterhead for cover letter.</a:t>
            </a:r>
          </a:p>
          <a:p>
            <a:pPr lvl="1"/>
            <a:r>
              <a:rPr lang="en-US" sz="2800" dirty="0"/>
              <a:t>Send wording for cover letter and meditation you want to use</a:t>
            </a:r>
          </a:p>
          <a:p>
            <a:pPr lvl="1"/>
            <a:r>
              <a:rPr lang="en-US" sz="2800" dirty="0"/>
              <a:t>You’ll send Excel spread sheet with address info as instructed</a:t>
            </a:r>
          </a:p>
          <a:p>
            <a:pPr lvl="1"/>
            <a:r>
              <a:rPr lang="en-US" sz="2800" dirty="0"/>
              <a:t>Prepayment required, dates and pricing on web site</a:t>
            </a:r>
          </a:p>
          <a:p>
            <a:pPr lvl="1"/>
            <a:endParaRPr lang="en-US" dirty="0"/>
          </a:p>
        </p:txBody>
      </p:sp>
    </p:spTree>
    <p:extLst>
      <p:ext uri="{BB962C8B-B14F-4D97-AF65-F5344CB8AC3E}">
        <p14:creationId xmlns:p14="http://schemas.microsoft.com/office/powerpoint/2010/main" val="11975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6D5F-952A-4D18-95C8-37ED153C92DA}"/>
              </a:ext>
            </a:extLst>
          </p:cNvPr>
          <p:cNvSpPr>
            <a:spLocks noGrp="1"/>
          </p:cNvSpPr>
          <p:nvPr>
            <p:ph type="title"/>
          </p:nvPr>
        </p:nvSpPr>
        <p:spPr>
          <a:xfrm>
            <a:off x="2417057" y="649261"/>
            <a:ext cx="7054320" cy="926432"/>
          </a:xfrm>
        </p:spPr>
        <p:txBody>
          <a:bodyPr>
            <a:normAutofit fontScale="90000"/>
          </a:bodyPr>
          <a:lstStyle/>
          <a:p>
            <a:pPr algn="ctr"/>
            <a:r>
              <a:rPr lang="en-US" dirty="0"/>
              <a:t>Changing the delivery method </a:t>
            </a:r>
            <a:br>
              <a:rPr lang="en-US" dirty="0"/>
            </a:br>
            <a:r>
              <a:rPr lang="en-US" dirty="0"/>
              <a:t>changed the program</a:t>
            </a:r>
          </a:p>
        </p:txBody>
      </p:sp>
      <p:sp>
        <p:nvSpPr>
          <p:cNvPr id="3" name="Content Placeholder 2">
            <a:extLst>
              <a:ext uri="{FF2B5EF4-FFF2-40B4-BE49-F238E27FC236}">
                <a16:creationId xmlns:a16="http://schemas.microsoft.com/office/drawing/2014/main" id="{F7CD4C86-1D05-45E7-AAF1-24BBF533EC12}"/>
              </a:ext>
            </a:extLst>
          </p:cNvPr>
          <p:cNvSpPr>
            <a:spLocks noGrp="1"/>
          </p:cNvSpPr>
          <p:nvPr>
            <p:ph idx="1"/>
          </p:nvPr>
        </p:nvSpPr>
        <p:spPr>
          <a:xfrm>
            <a:off x="485422" y="1745026"/>
            <a:ext cx="11198578" cy="4588042"/>
          </a:xfrm>
        </p:spPr>
        <p:txBody>
          <a:bodyPr>
            <a:normAutofit lnSpcReduction="10000"/>
          </a:bodyPr>
          <a:lstStyle/>
          <a:p>
            <a:r>
              <a:rPr lang="en-US" sz="3200" dirty="0">
                <a:effectLst/>
              </a:rPr>
              <a:t>For years one of our men’s club “bulk mailed” candles to congregants.  </a:t>
            </a:r>
          </a:p>
          <a:p>
            <a:r>
              <a:rPr lang="en-US" sz="3200" dirty="0">
                <a:effectLst/>
              </a:rPr>
              <a:t>The cost of mailing and 10% donation return rate created a money losing program.  </a:t>
            </a:r>
          </a:p>
          <a:p>
            <a:pPr marL="0" indent="0">
              <a:buNone/>
            </a:pPr>
            <a:endParaRPr lang="en-US" sz="2800" i="1" dirty="0">
              <a:effectLst/>
            </a:endParaRPr>
          </a:p>
          <a:p>
            <a:pPr marL="0" indent="0">
              <a:buNone/>
            </a:pPr>
            <a:r>
              <a:rPr lang="en-US" sz="2800" i="1" dirty="0">
                <a:effectLst/>
              </a:rPr>
              <a:t>They changed their distribution method to a hand delivery program, which can be easily adapted to your congregation, and made the program profitable.  And such method allowed holocaust education to be extended to the families who participated! </a:t>
            </a:r>
          </a:p>
          <a:p>
            <a:endParaRPr lang="en-US" sz="1800" dirty="0"/>
          </a:p>
        </p:txBody>
      </p:sp>
    </p:spTree>
    <p:extLst>
      <p:ext uri="{BB962C8B-B14F-4D97-AF65-F5344CB8AC3E}">
        <p14:creationId xmlns:p14="http://schemas.microsoft.com/office/powerpoint/2010/main" val="400717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612-7C63-4500-80FC-A5F6E44F5424}"/>
              </a:ext>
            </a:extLst>
          </p:cNvPr>
          <p:cNvSpPr>
            <a:spLocks noGrp="1"/>
          </p:cNvSpPr>
          <p:nvPr>
            <p:ph type="title"/>
          </p:nvPr>
        </p:nvSpPr>
        <p:spPr>
          <a:xfrm>
            <a:off x="1784880" y="666044"/>
            <a:ext cx="7302676" cy="587022"/>
          </a:xfrm>
        </p:spPr>
        <p:txBody>
          <a:bodyPr>
            <a:normAutofit fontScale="90000"/>
          </a:bodyPr>
          <a:lstStyle/>
          <a:p>
            <a:r>
              <a:rPr lang="en-US" dirty="0"/>
              <a:t>What this club did to implement….</a:t>
            </a:r>
          </a:p>
        </p:txBody>
      </p:sp>
      <p:sp>
        <p:nvSpPr>
          <p:cNvPr id="3" name="Content Placeholder 2">
            <a:extLst>
              <a:ext uri="{FF2B5EF4-FFF2-40B4-BE49-F238E27FC236}">
                <a16:creationId xmlns:a16="http://schemas.microsoft.com/office/drawing/2014/main" id="{A31DD68C-963A-4FFB-9755-336FD082D916}"/>
              </a:ext>
            </a:extLst>
          </p:cNvPr>
          <p:cNvSpPr>
            <a:spLocks noGrp="1"/>
          </p:cNvSpPr>
          <p:nvPr>
            <p:ph idx="1"/>
          </p:nvPr>
        </p:nvSpPr>
        <p:spPr>
          <a:xfrm>
            <a:off x="689857" y="1393732"/>
            <a:ext cx="10576454" cy="5137484"/>
          </a:xfrm>
        </p:spPr>
        <p:txBody>
          <a:bodyPr>
            <a:normAutofit fontScale="92500" lnSpcReduction="20000"/>
          </a:bodyPr>
          <a:lstStyle/>
          <a:p>
            <a:r>
              <a:rPr lang="en-US" sz="2800" dirty="0">
                <a:effectLst/>
              </a:rPr>
              <a:t>The congregation’s religious school represented 14% of total families. </a:t>
            </a:r>
          </a:p>
          <a:p>
            <a:r>
              <a:rPr lang="en-US" sz="2800" dirty="0">
                <a:effectLst/>
              </a:rPr>
              <a:t>The Club </a:t>
            </a:r>
            <a:r>
              <a:rPr lang="en-US" sz="2800" b="1" dirty="0">
                <a:effectLst/>
              </a:rPr>
              <a:t>worked with the school director </a:t>
            </a:r>
            <a:r>
              <a:rPr lang="en-US" sz="2800" dirty="0">
                <a:effectLst/>
              </a:rPr>
              <a:t>to create family name labels by grade. They also got agreement of which were the  best days to have the school distribute the candles. </a:t>
            </a:r>
            <a:r>
              <a:rPr lang="en-US" sz="2600" i="1" dirty="0">
                <a:effectLst/>
              </a:rPr>
              <a:t>(This is critical because of the secular vacation days that occur around the time candles are distributed.)  </a:t>
            </a:r>
          </a:p>
          <a:p>
            <a:r>
              <a:rPr lang="en-US" sz="2800" dirty="0">
                <a:effectLst/>
              </a:rPr>
              <a:t>On candle packing day, they packed grocery bags by grade with family names on the candle boxes. Only the oldest child (in a multi child family) received candles. </a:t>
            </a:r>
          </a:p>
          <a:p>
            <a:r>
              <a:rPr lang="en-US" sz="2800" dirty="0">
                <a:effectLst/>
              </a:rPr>
              <a:t>They used magic markers to boldly mark the bags so they would get to the correct grades and then delivered the bags to the school office.</a:t>
            </a:r>
          </a:p>
          <a:p>
            <a:endParaRPr lang="en-US" dirty="0"/>
          </a:p>
        </p:txBody>
      </p:sp>
    </p:spTree>
    <p:extLst>
      <p:ext uri="{BB962C8B-B14F-4D97-AF65-F5344CB8AC3E}">
        <p14:creationId xmlns:p14="http://schemas.microsoft.com/office/powerpoint/2010/main" val="260966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F1F3-2E23-442D-A1A7-A1170609DD0B}"/>
              </a:ext>
            </a:extLst>
          </p:cNvPr>
          <p:cNvSpPr>
            <a:spLocks noGrp="1"/>
          </p:cNvSpPr>
          <p:nvPr>
            <p:ph type="title"/>
          </p:nvPr>
        </p:nvSpPr>
        <p:spPr>
          <a:xfrm>
            <a:off x="1484313" y="761999"/>
            <a:ext cx="8759824" cy="1905000"/>
          </a:xfrm>
        </p:spPr>
        <p:txBody>
          <a:bodyPr/>
          <a:lstStyle/>
          <a:p>
            <a:pPr algn="ctr"/>
            <a:r>
              <a:rPr lang="en-US" dirty="0"/>
              <a:t>Each of you can be </a:t>
            </a:r>
            <a:r>
              <a:rPr lang="en-US" b="1" dirty="0"/>
              <a:t>most</a:t>
            </a:r>
            <a:r>
              <a:rPr lang="en-US" dirty="0"/>
              <a:t> effective</a:t>
            </a:r>
            <a:br>
              <a:rPr lang="en-US" dirty="0"/>
            </a:br>
            <a:r>
              <a:rPr lang="en-US" dirty="0"/>
              <a:t>by better understanding the</a:t>
            </a:r>
            <a:br>
              <a:rPr lang="en-US" dirty="0"/>
            </a:br>
            <a:r>
              <a:rPr lang="en-US" dirty="0"/>
              <a:t>yellow candle program</a:t>
            </a:r>
          </a:p>
        </p:txBody>
      </p:sp>
      <p:sp>
        <p:nvSpPr>
          <p:cNvPr id="3" name="Content Placeholder 2">
            <a:extLst>
              <a:ext uri="{FF2B5EF4-FFF2-40B4-BE49-F238E27FC236}">
                <a16:creationId xmlns:a16="http://schemas.microsoft.com/office/drawing/2014/main" id="{DFB9F157-415D-44C2-AF19-46024E21E390}"/>
              </a:ext>
            </a:extLst>
          </p:cNvPr>
          <p:cNvSpPr>
            <a:spLocks noGrp="1"/>
          </p:cNvSpPr>
          <p:nvPr>
            <p:ph idx="1"/>
          </p:nvPr>
        </p:nvSpPr>
        <p:spPr>
          <a:xfrm>
            <a:off x="488272" y="2666999"/>
            <a:ext cx="11461072" cy="3733801"/>
          </a:xfrm>
        </p:spPr>
        <p:txBody>
          <a:bodyPr>
            <a:normAutofit/>
          </a:bodyPr>
          <a:lstStyle/>
          <a:p>
            <a:r>
              <a:rPr lang="en-US" sz="2800" dirty="0"/>
              <a:t>Go to yellow candle home page (</a:t>
            </a:r>
            <a:r>
              <a:rPr lang="en-US" sz="2800" dirty="0" err="1"/>
              <a:t>www.yellowcandle.org</a:t>
            </a:r>
            <a:r>
              <a:rPr lang="en-US" sz="2800" dirty="0"/>
              <a:t>)and review</a:t>
            </a:r>
          </a:p>
          <a:p>
            <a:pPr lvl="1"/>
            <a:r>
              <a:rPr lang="en-US" sz="2800" dirty="0"/>
              <a:t>History</a:t>
            </a:r>
          </a:p>
          <a:p>
            <a:pPr lvl="1"/>
            <a:r>
              <a:rPr lang="en-US" sz="2800" dirty="0"/>
              <a:t>Who benefits</a:t>
            </a:r>
          </a:p>
          <a:p>
            <a:pPr lvl="1"/>
            <a:r>
              <a:rPr lang="en-US" sz="2800" dirty="0"/>
              <a:t>Why we remember</a:t>
            </a:r>
          </a:p>
          <a:p>
            <a:pPr lvl="1"/>
            <a:r>
              <a:rPr lang="en-US" sz="2800" dirty="0"/>
              <a:t>Review torch award winning programs to bring to your clubs</a:t>
            </a:r>
          </a:p>
        </p:txBody>
      </p:sp>
    </p:spTree>
    <p:extLst>
      <p:ext uri="{BB962C8B-B14F-4D97-AF65-F5344CB8AC3E}">
        <p14:creationId xmlns:p14="http://schemas.microsoft.com/office/powerpoint/2010/main" val="218711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FDAB-D0FC-4E25-B9F2-5CF4BCCAF04C}"/>
              </a:ext>
            </a:extLst>
          </p:cNvPr>
          <p:cNvSpPr>
            <a:spLocks noGrp="1"/>
          </p:cNvSpPr>
          <p:nvPr>
            <p:ph type="title"/>
          </p:nvPr>
        </p:nvSpPr>
        <p:spPr>
          <a:xfrm>
            <a:off x="2721857" y="982133"/>
            <a:ext cx="6264098" cy="328863"/>
          </a:xfrm>
        </p:spPr>
        <p:txBody>
          <a:bodyPr>
            <a:normAutofit fontScale="90000"/>
          </a:bodyPr>
          <a:lstStyle/>
          <a:p>
            <a:pPr algn="ctr"/>
            <a:r>
              <a:rPr lang="en-US" dirty="0"/>
              <a:t>Home delivery Example #2</a:t>
            </a:r>
          </a:p>
        </p:txBody>
      </p:sp>
      <p:sp>
        <p:nvSpPr>
          <p:cNvPr id="3" name="Content Placeholder 2">
            <a:extLst>
              <a:ext uri="{FF2B5EF4-FFF2-40B4-BE49-F238E27FC236}">
                <a16:creationId xmlns:a16="http://schemas.microsoft.com/office/drawing/2014/main" id="{F7C09FF0-3C68-4ED2-A737-A60BE3C29803}"/>
              </a:ext>
            </a:extLst>
          </p:cNvPr>
          <p:cNvSpPr>
            <a:spLocks noGrp="1"/>
          </p:cNvSpPr>
          <p:nvPr>
            <p:ph idx="1"/>
          </p:nvPr>
        </p:nvSpPr>
        <p:spPr>
          <a:xfrm>
            <a:off x="591078" y="1591585"/>
            <a:ext cx="11006667" cy="4809215"/>
          </a:xfrm>
        </p:spPr>
        <p:txBody>
          <a:bodyPr>
            <a:normAutofit fontScale="92500" lnSpcReduction="10000"/>
          </a:bodyPr>
          <a:lstStyle/>
          <a:p>
            <a:pPr lvl="0" fontAlgn="base"/>
            <a:r>
              <a:rPr lang="en-US" sz="2800" dirty="0">
                <a:effectLst/>
              </a:rPr>
              <a:t>This congregation’s </a:t>
            </a:r>
            <a:r>
              <a:rPr lang="en-US" sz="2800" b="1" i="1" dirty="0">
                <a:effectLst/>
              </a:rPr>
              <a:t>Chai Society </a:t>
            </a:r>
            <a:r>
              <a:rPr lang="en-US" sz="2800" dirty="0">
                <a:effectLst/>
              </a:rPr>
              <a:t>(over 55 years old) programs average over 100 attendees.  attend their program to distribute candles and delete those names from our home delivery list.</a:t>
            </a:r>
          </a:p>
          <a:p>
            <a:pPr lvl="0" fontAlgn="base"/>
            <a:r>
              <a:rPr lang="en-US" sz="2800" dirty="0">
                <a:effectLst/>
              </a:rPr>
              <a:t>Look for other large groups within the congregation that meet at the synagogue to hand deliver the candles too. </a:t>
            </a:r>
          </a:p>
          <a:p>
            <a:pPr lvl="0" fontAlgn="base"/>
            <a:r>
              <a:rPr lang="en-US" sz="2800" dirty="0">
                <a:effectLst/>
              </a:rPr>
              <a:t>Create a Home delivery program spreadsheet. obtain synagogue membership list by full name with title, family salutation, Street, city state zip as one cell using an Excel spread sheet. Additionally  It is preferable to have zip as separate cell. After deleting school families who were delivered separately, Chai member families and candles picked up at the synagogue,  and were provided a home delivery list.</a:t>
            </a:r>
          </a:p>
          <a:p>
            <a:pPr marL="0" indent="0">
              <a:buNone/>
            </a:pPr>
            <a:endParaRPr lang="en-US" dirty="0"/>
          </a:p>
        </p:txBody>
      </p:sp>
    </p:spTree>
    <p:extLst>
      <p:ext uri="{BB962C8B-B14F-4D97-AF65-F5344CB8AC3E}">
        <p14:creationId xmlns:p14="http://schemas.microsoft.com/office/powerpoint/2010/main" val="34017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CAE9-CAE5-442A-9CAB-74B0946C2D26}"/>
              </a:ext>
            </a:extLst>
          </p:cNvPr>
          <p:cNvSpPr>
            <a:spLocks noGrp="1"/>
          </p:cNvSpPr>
          <p:nvPr>
            <p:ph type="title"/>
          </p:nvPr>
        </p:nvSpPr>
        <p:spPr>
          <a:xfrm>
            <a:off x="2947635" y="607999"/>
            <a:ext cx="5789965" cy="457200"/>
          </a:xfrm>
        </p:spPr>
        <p:txBody>
          <a:bodyPr>
            <a:normAutofit fontScale="90000"/>
          </a:bodyPr>
          <a:lstStyle/>
          <a:p>
            <a:pPr algn="ctr"/>
            <a:r>
              <a:rPr lang="en-US" dirty="0"/>
              <a:t>Home delivery</a:t>
            </a:r>
          </a:p>
        </p:txBody>
      </p:sp>
      <p:sp>
        <p:nvSpPr>
          <p:cNvPr id="3" name="Content Placeholder 2">
            <a:extLst>
              <a:ext uri="{FF2B5EF4-FFF2-40B4-BE49-F238E27FC236}">
                <a16:creationId xmlns:a16="http://schemas.microsoft.com/office/drawing/2014/main" id="{26D524C8-B704-4AEF-949D-E4D97CC4C251}"/>
              </a:ext>
            </a:extLst>
          </p:cNvPr>
          <p:cNvSpPr>
            <a:spLocks noGrp="1"/>
          </p:cNvSpPr>
          <p:nvPr>
            <p:ph idx="1"/>
          </p:nvPr>
        </p:nvSpPr>
        <p:spPr>
          <a:xfrm>
            <a:off x="300789" y="1066801"/>
            <a:ext cx="11610474" cy="5550567"/>
          </a:xfrm>
        </p:spPr>
        <p:txBody>
          <a:bodyPr>
            <a:noAutofit/>
          </a:bodyPr>
          <a:lstStyle/>
          <a:p>
            <a:pPr lvl="0" fontAlgn="base"/>
            <a:r>
              <a:rPr lang="en-US" sz="2400" dirty="0">
                <a:effectLst/>
              </a:rPr>
              <a:t>a. At first column A insert blank column.</a:t>
            </a:r>
          </a:p>
          <a:p>
            <a:r>
              <a:rPr lang="en-US" sz="2400" dirty="0">
                <a:effectLst/>
              </a:rPr>
              <a:t>b. Copy zip+4 into first column.</a:t>
            </a:r>
          </a:p>
          <a:p>
            <a:r>
              <a:rPr lang="en-US" sz="2400" dirty="0">
                <a:effectLst/>
              </a:rPr>
              <a:t>c. Highlight full document.</a:t>
            </a:r>
          </a:p>
          <a:p>
            <a:r>
              <a:rPr lang="en-US" sz="2400" dirty="0">
                <a:effectLst/>
              </a:rPr>
              <a:t>d. On Excel toolbar far right click drop down arrow at Sort &amp; Filter then select      A-Z.   Database should than be in order by town by zip+4.  A master delivery spreadsheet can be found on FJMC website.</a:t>
            </a:r>
          </a:p>
          <a:p>
            <a:r>
              <a:rPr lang="en-US" sz="2400" dirty="0">
                <a:effectLst/>
              </a:rPr>
              <a:t>e. Count about 25-30 names and look for best spot by zip to create a delivery route. Insert a couple of blank lines and on top of section assign to a volunteer by putting the volunteer name in bold and large type font.  </a:t>
            </a:r>
          </a:p>
          <a:p>
            <a:r>
              <a:rPr lang="en-US" sz="2400" dirty="0">
                <a:effectLst/>
              </a:rPr>
              <a:t>f. To determine number of delivery volunteers needed, divide master list by 25. Recruit volunteers from Men's Club, USY, religious school parents and children, and others in the synagogue.  When possible pair father and child or driver and runner to speed up delivery.</a:t>
            </a:r>
          </a:p>
        </p:txBody>
      </p:sp>
    </p:spTree>
    <p:extLst>
      <p:ext uri="{BB962C8B-B14F-4D97-AF65-F5344CB8AC3E}">
        <p14:creationId xmlns:p14="http://schemas.microsoft.com/office/powerpoint/2010/main" val="340021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B785-759C-4A21-8736-F7C72B1F0037}"/>
              </a:ext>
            </a:extLst>
          </p:cNvPr>
          <p:cNvSpPr>
            <a:spLocks noGrp="1"/>
          </p:cNvSpPr>
          <p:nvPr>
            <p:ph type="title"/>
          </p:nvPr>
        </p:nvSpPr>
        <p:spPr>
          <a:xfrm>
            <a:off x="3278326" y="431568"/>
            <a:ext cx="4911517" cy="517358"/>
          </a:xfrm>
        </p:spPr>
        <p:txBody>
          <a:bodyPr>
            <a:normAutofit fontScale="90000"/>
          </a:bodyPr>
          <a:lstStyle/>
          <a:p>
            <a:pPr algn="ctr"/>
            <a:r>
              <a:rPr lang="en-US" dirty="0"/>
              <a:t>Delivery routes</a:t>
            </a:r>
          </a:p>
        </p:txBody>
      </p:sp>
      <p:sp>
        <p:nvSpPr>
          <p:cNvPr id="3" name="Content Placeholder 2">
            <a:extLst>
              <a:ext uri="{FF2B5EF4-FFF2-40B4-BE49-F238E27FC236}">
                <a16:creationId xmlns:a16="http://schemas.microsoft.com/office/drawing/2014/main" id="{971C1048-0A93-4DC2-AE22-3ADBACAA6B1C}"/>
              </a:ext>
            </a:extLst>
          </p:cNvPr>
          <p:cNvSpPr>
            <a:spLocks noGrp="1"/>
          </p:cNvSpPr>
          <p:nvPr>
            <p:ph idx="1"/>
          </p:nvPr>
        </p:nvSpPr>
        <p:spPr>
          <a:xfrm>
            <a:off x="421105" y="1038578"/>
            <a:ext cx="11309684" cy="5566759"/>
          </a:xfrm>
        </p:spPr>
        <p:txBody>
          <a:bodyPr>
            <a:normAutofit fontScale="92500" lnSpcReduction="10000"/>
          </a:bodyPr>
          <a:lstStyle/>
          <a:p>
            <a:pPr lvl="0" fontAlgn="base"/>
            <a:r>
              <a:rPr lang="en-US" sz="2800" dirty="0">
                <a:effectLst/>
              </a:rPr>
              <a:t>You can map your delivery routes by using software like </a:t>
            </a:r>
            <a:r>
              <a:rPr lang="en-US" sz="2800" u="sng" dirty="0">
                <a:effectLst/>
                <a:hlinkClick r:id="rId2"/>
              </a:rPr>
              <a:t>https://www.drivingrouteplanner.com</a:t>
            </a:r>
            <a:r>
              <a:rPr lang="en-US" sz="2800" dirty="0">
                <a:effectLst/>
              </a:rPr>
              <a:t> or </a:t>
            </a:r>
            <a:r>
              <a:rPr lang="en-US" sz="2800" u="sng" dirty="0">
                <a:effectLst/>
              </a:rPr>
              <a:t>https://www.myrouteonline.com</a:t>
            </a:r>
            <a:r>
              <a:rPr lang="en-US" sz="2800" dirty="0">
                <a:effectLst/>
              </a:rPr>
              <a:t>. </a:t>
            </a:r>
          </a:p>
          <a:p>
            <a:pPr lvl="0" fontAlgn="base"/>
            <a:r>
              <a:rPr lang="en-US" sz="2800" dirty="0">
                <a:effectLst/>
              </a:rPr>
              <a:t>Using such method, a volunteer can deliver 25-30 candles in two hours, preferable with a helper (one to drive and one to bring to door). </a:t>
            </a:r>
          </a:p>
          <a:p>
            <a:pPr lvl="0" fontAlgn="base"/>
            <a:r>
              <a:rPr lang="en-US" sz="2800" dirty="0">
                <a:effectLst/>
              </a:rPr>
              <a:t>Create separate excel sheet for each route, this is emailed to the volunteers to help them organize.  Boxes or paper bags, clearly labeled with each volunteer’s name are preloaded with the correct number of candles, Yellow Candle door bags and the master delivery list for pick up at the synagogue.</a:t>
            </a:r>
          </a:p>
          <a:p>
            <a:pPr lvl="0" fontAlgn="base"/>
            <a:r>
              <a:rPr lang="en-US" sz="2800" dirty="0">
                <a:effectLst/>
              </a:rPr>
              <a:t>Note:  Some candles cannot be delivered because of gated communities and security buildings. Ask volunteers to bring those back and  mail this small quantity that could not be hand delivered.</a:t>
            </a:r>
          </a:p>
          <a:p>
            <a:endParaRPr lang="en-US" dirty="0"/>
          </a:p>
        </p:txBody>
      </p:sp>
    </p:spTree>
    <p:extLst>
      <p:ext uri="{BB962C8B-B14F-4D97-AF65-F5344CB8AC3E}">
        <p14:creationId xmlns:p14="http://schemas.microsoft.com/office/powerpoint/2010/main" val="240309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18B9-9CA4-4D40-AD4E-3258FE41AFFB}"/>
              </a:ext>
            </a:extLst>
          </p:cNvPr>
          <p:cNvSpPr>
            <a:spLocks noGrp="1"/>
          </p:cNvSpPr>
          <p:nvPr>
            <p:ph type="title"/>
          </p:nvPr>
        </p:nvSpPr>
        <p:spPr>
          <a:xfrm>
            <a:off x="2501105" y="976044"/>
            <a:ext cx="7155920" cy="982578"/>
          </a:xfrm>
        </p:spPr>
        <p:txBody>
          <a:bodyPr>
            <a:normAutofit fontScale="90000"/>
          </a:bodyPr>
          <a:lstStyle/>
          <a:p>
            <a:pPr algn="ctr"/>
            <a:r>
              <a:rPr lang="en-US" dirty="0"/>
              <a:t>Thank you for joining this presentation</a:t>
            </a:r>
          </a:p>
        </p:txBody>
      </p:sp>
      <p:sp>
        <p:nvSpPr>
          <p:cNvPr id="3" name="Content Placeholder 2">
            <a:extLst>
              <a:ext uri="{FF2B5EF4-FFF2-40B4-BE49-F238E27FC236}">
                <a16:creationId xmlns:a16="http://schemas.microsoft.com/office/drawing/2014/main" id="{CA92AEC5-7872-4433-8381-7A522CA64BD3}"/>
              </a:ext>
            </a:extLst>
          </p:cNvPr>
          <p:cNvSpPr>
            <a:spLocks noGrp="1"/>
          </p:cNvSpPr>
          <p:nvPr>
            <p:ph idx="1"/>
          </p:nvPr>
        </p:nvSpPr>
        <p:spPr>
          <a:xfrm>
            <a:off x="1185333" y="2201334"/>
            <a:ext cx="10182577" cy="4179858"/>
          </a:xfrm>
        </p:spPr>
        <p:txBody>
          <a:bodyPr>
            <a:noAutofit/>
          </a:bodyPr>
          <a:lstStyle/>
          <a:p>
            <a:r>
              <a:rPr lang="en-US" sz="3200" dirty="0"/>
              <a:t>This PowerPoint is available on the yellow candle web site.</a:t>
            </a:r>
          </a:p>
          <a:p>
            <a:r>
              <a:rPr lang="en-US" sz="3200" dirty="0"/>
              <a:t>Please invite all of your clubs to view this training, especially clubs that are dormant or have had a negative candle experience.</a:t>
            </a:r>
          </a:p>
          <a:p>
            <a:r>
              <a:rPr lang="en-US" sz="3200" dirty="0"/>
              <a:t>Discuss this training during your regional board meetings.</a:t>
            </a:r>
          </a:p>
        </p:txBody>
      </p:sp>
    </p:spTree>
    <p:extLst>
      <p:ext uri="{BB962C8B-B14F-4D97-AF65-F5344CB8AC3E}">
        <p14:creationId xmlns:p14="http://schemas.microsoft.com/office/powerpoint/2010/main" val="14160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BD69-D81D-49D9-A05B-A8FE406733F4}"/>
              </a:ext>
            </a:extLst>
          </p:cNvPr>
          <p:cNvSpPr>
            <a:spLocks noGrp="1"/>
          </p:cNvSpPr>
          <p:nvPr>
            <p:ph type="title"/>
          </p:nvPr>
        </p:nvSpPr>
        <p:spPr>
          <a:xfrm>
            <a:off x="3086540" y="1524000"/>
            <a:ext cx="6015743" cy="1295400"/>
          </a:xfrm>
        </p:spPr>
        <p:txBody>
          <a:bodyPr>
            <a:normAutofit/>
          </a:bodyPr>
          <a:lstStyle/>
          <a:p>
            <a:pPr algn="ctr"/>
            <a:r>
              <a:rPr lang="en-US" sz="6600" dirty="0"/>
              <a:t>Questions</a:t>
            </a:r>
            <a:endParaRPr lang="en-US" sz="9600" dirty="0"/>
          </a:p>
        </p:txBody>
      </p:sp>
      <p:sp>
        <p:nvSpPr>
          <p:cNvPr id="3" name="Content Placeholder 2">
            <a:extLst>
              <a:ext uri="{FF2B5EF4-FFF2-40B4-BE49-F238E27FC236}">
                <a16:creationId xmlns:a16="http://schemas.microsoft.com/office/drawing/2014/main" id="{EE82780C-6085-4143-9574-5837C277F2C0}"/>
              </a:ext>
            </a:extLst>
          </p:cNvPr>
          <p:cNvSpPr>
            <a:spLocks noGrp="1"/>
          </p:cNvSpPr>
          <p:nvPr>
            <p:ph idx="1"/>
          </p:nvPr>
        </p:nvSpPr>
        <p:spPr/>
        <p:txBody>
          <a:bodyPr>
            <a:normAutofit/>
          </a:bodyPr>
          <a:lstStyle/>
          <a:p>
            <a:pPr marL="0" indent="0">
              <a:buNone/>
            </a:pPr>
            <a:r>
              <a:rPr lang="en-US" sz="2400" b="1" dirty="0"/>
              <a:t>Contacts</a:t>
            </a:r>
          </a:p>
          <a:p>
            <a:r>
              <a:rPr lang="en-US" sz="2800" dirty="0"/>
              <a:t>Marty Melnick</a:t>
            </a:r>
            <a:r>
              <a:rPr lang="en-US" sz="2400" dirty="0"/>
              <a:t>, </a:t>
            </a:r>
            <a:r>
              <a:rPr lang="en-US" sz="2400" dirty="0">
                <a:hlinkClick r:id="rId2"/>
              </a:rPr>
              <a:t>mmelnick@fjmc.org</a:t>
            </a:r>
            <a:r>
              <a:rPr lang="en-US" sz="2400" dirty="0"/>
              <a:t>, Cell:  860-523-5881</a:t>
            </a:r>
          </a:p>
          <a:p>
            <a:r>
              <a:rPr lang="en-US" sz="2800" dirty="0"/>
              <a:t>Greg Gore</a:t>
            </a:r>
            <a:r>
              <a:rPr lang="en-US" sz="2400" dirty="0"/>
              <a:t>, </a:t>
            </a:r>
            <a:r>
              <a:rPr lang="en-US" sz="2400" dirty="0">
                <a:effectLst/>
                <a:hlinkClick r:id="rId3"/>
              </a:rPr>
              <a:t>ggore@starpower.net</a:t>
            </a:r>
            <a:r>
              <a:rPr lang="en-US" sz="2400" dirty="0">
                <a:effectLst/>
              </a:rPr>
              <a:t>, Cell:  301-461-7766</a:t>
            </a:r>
            <a:endParaRPr lang="en-US" sz="2400" dirty="0"/>
          </a:p>
        </p:txBody>
      </p:sp>
    </p:spTree>
    <p:extLst>
      <p:ext uri="{BB962C8B-B14F-4D97-AF65-F5344CB8AC3E}">
        <p14:creationId xmlns:p14="http://schemas.microsoft.com/office/powerpoint/2010/main" val="362622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9AEA-F1CD-4DE2-BC70-AA67925C6D1F}"/>
              </a:ext>
            </a:extLst>
          </p:cNvPr>
          <p:cNvSpPr>
            <a:spLocks noGrp="1"/>
          </p:cNvSpPr>
          <p:nvPr>
            <p:ph type="title"/>
          </p:nvPr>
        </p:nvSpPr>
        <p:spPr/>
        <p:txBody>
          <a:bodyPr>
            <a:normAutofit fontScale="90000"/>
          </a:bodyPr>
          <a:lstStyle/>
          <a:p>
            <a:pPr algn="ctr"/>
            <a:r>
              <a:rPr lang="en-US" dirty="0"/>
              <a:t>Purpose of Presentation is to build </a:t>
            </a:r>
            <a:br>
              <a:rPr lang="en-US" dirty="0"/>
            </a:br>
            <a:r>
              <a:rPr lang="en-US" dirty="0"/>
              <a:t>Regional candle Participation and address  Problems Regional leadership has shared</a:t>
            </a:r>
          </a:p>
        </p:txBody>
      </p:sp>
      <p:sp>
        <p:nvSpPr>
          <p:cNvPr id="3" name="Content Placeholder 2">
            <a:extLst>
              <a:ext uri="{FF2B5EF4-FFF2-40B4-BE49-F238E27FC236}">
                <a16:creationId xmlns:a16="http://schemas.microsoft.com/office/drawing/2014/main" id="{3CEC2C84-07B0-4158-A0F2-1EC759E5E327}"/>
              </a:ext>
            </a:extLst>
          </p:cNvPr>
          <p:cNvSpPr>
            <a:spLocks noGrp="1"/>
          </p:cNvSpPr>
          <p:nvPr>
            <p:ph idx="1"/>
          </p:nvPr>
        </p:nvSpPr>
        <p:spPr>
          <a:xfrm>
            <a:off x="688861" y="2514600"/>
            <a:ext cx="10811101" cy="4052455"/>
          </a:xfrm>
        </p:spPr>
        <p:txBody>
          <a:bodyPr>
            <a:normAutofit/>
          </a:bodyPr>
          <a:lstStyle/>
          <a:p>
            <a:pPr marL="0" indent="0">
              <a:buNone/>
            </a:pPr>
            <a:r>
              <a:rPr lang="en-US" sz="3200" dirty="0"/>
              <a:t>We have clubs that believe the Candle Program has run its course.  They complain</a:t>
            </a:r>
          </a:p>
          <a:p>
            <a:r>
              <a:rPr lang="en-US" sz="3200" i="1" dirty="0"/>
              <a:t>“We lose money when we run the Yellow candle program.”</a:t>
            </a:r>
          </a:p>
          <a:p>
            <a:r>
              <a:rPr lang="en-US" sz="3200" i="1" dirty="0"/>
              <a:t>“We do not have support from Synagogue leadership.”</a:t>
            </a:r>
          </a:p>
          <a:p>
            <a:r>
              <a:rPr lang="en-US" sz="3200" i="1" dirty="0"/>
              <a:t>“We do not have enough volunteers to run the Program.”</a:t>
            </a:r>
          </a:p>
        </p:txBody>
      </p:sp>
    </p:spTree>
    <p:extLst>
      <p:ext uri="{BB962C8B-B14F-4D97-AF65-F5344CB8AC3E}">
        <p14:creationId xmlns:p14="http://schemas.microsoft.com/office/powerpoint/2010/main" val="71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E713-9ED0-457E-B4DB-2E624D2A9683}"/>
              </a:ext>
            </a:extLst>
          </p:cNvPr>
          <p:cNvSpPr>
            <a:spLocks noGrp="1"/>
          </p:cNvSpPr>
          <p:nvPr>
            <p:ph type="title"/>
          </p:nvPr>
        </p:nvSpPr>
        <p:spPr>
          <a:xfrm>
            <a:off x="1141413" y="106532"/>
            <a:ext cx="9905998" cy="960268"/>
          </a:xfrm>
        </p:spPr>
        <p:txBody>
          <a:bodyPr/>
          <a:lstStyle/>
          <a:p>
            <a:pPr algn="ctr"/>
            <a:r>
              <a:rPr lang="en-US" b="1" dirty="0"/>
              <a:t>Key ideas to learn today</a:t>
            </a:r>
          </a:p>
        </p:txBody>
      </p:sp>
      <p:sp>
        <p:nvSpPr>
          <p:cNvPr id="3" name="Content Placeholder 2">
            <a:extLst>
              <a:ext uri="{FF2B5EF4-FFF2-40B4-BE49-F238E27FC236}">
                <a16:creationId xmlns:a16="http://schemas.microsoft.com/office/drawing/2014/main" id="{11572410-F0C4-4E61-8A3B-C047DED74081}"/>
              </a:ext>
            </a:extLst>
          </p:cNvPr>
          <p:cNvSpPr>
            <a:spLocks noGrp="1"/>
          </p:cNvSpPr>
          <p:nvPr>
            <p:ph idx="1"/>
          </p:nvPr>
        </p:nvSpPr>
        <p:spPr>
          <a:xfrm>
            <a:off x="470516" y="1198485"/>
            <a:ext cx="11469949" cy="5486400"/>
          </a:xfrm>
        </p:spPr>
        <p:txBody>
          <a:bodyPr/>
          <a:lstStyle/>
          <a:p>
            <a:r>
              <a:rPr lang="en-US" sz="2800" dirty="0"/>
              <a:t>Using Influencers from your Synagogue: </a:t>
            </a:r>
          </a:p>
          <a:p>
            <a:pPr lvl="1"/>
            <a:r>
              <a:rPr lang="en-US" sz="2600" dirty="0"/>
              <a:t>	Rabbi</a:t>
            </a:r>
          </a:p>
          <a:p>
            <a:pPr lvl="1"/>
            <a:r>
              <a:rPr lang="en-US" sz="2600" dirty="0"/>
              <a:t>	Assistant Rabbi</a:t>
            </a:r>
          </a:p>
          <a:p>
            <a:pPr lvl="1"/>
            <a:r>
              <a:rPr lang="en-US" sz="2600" dirty="0"/>
              <a:t>	Synagogue President</a:t>
            </a:r>
          </a:p>
          <a:p>
            <a:pPr lvl="1"/>
            <a:r>
              <a:rPr lang="en-US" sz="2600" dirty="0"/>
              <a:t>	Men’s club President</a:t>
            </a:r>
          </a:p>
          <a:p>
            <a:pPr lvl="1"/>
            <a:r>
              <a:rPr lang="en-US" sz="2600" dirty="0"/>
              <a:t>	Yellow Candle Chairman</a:t>
            </a:r>
          </a:p>
          <a:p>
            <a:r>
              <a:rPr lang="en-US" sz="2800" dirty="0"/>
              <a:t>MAIL Three Separate requests for donations</a:t>
            </a:r>
          </a:p>
          <a:p>
            <a:r>
              <a:rPr lang="en-US" sz="2800" dirty="0"/>
              <a:t>Connecting to families with children</a:t>
            </a:r>
          </a:p>
          <a:p>
            <a:r>
              <a:rPr lang="en-US" sz="2800" dirty="0"/>
              <a:t>Lowering Distribution costs using hand delivery or bulk mail</a:t>
            </a:r>
          </a:p>
          <a:p>
            <a:endParaRPr lang="en-US" dirty="0"/>
          </a:p>
        </p:txBody>
      </p:sp>
    </p:spTree>
    <p:extLst>
      <p:ext uri="{BB962C8B-B14F-4D97-AF65-F5344CB8AC3E}">
        <p14:creationId xmlns:p14="http://schemas.microsoft.com/office/powerpoint/2010/main" val="24062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803B1B-F9C6-4971-BDF8-8D488D751684}"/>
              </a:ext>
            </a:extLst>
          </p:cNvPr>
          <p:cNvSpPr/>
          <p:nvPr/>
        </p:nvSpPr>
        <p:spPr>
          <a:xfrm>
            <a:off x="1146628" y="1879727"/>
            <a:ext cx="10175966" cy="3837012"/>
          </a:xfrm>
          <a:prstGeom prst="rect">
            <a:avLst/>
          </a:prstGeom>
        </p:spPr>
        <p:txBody>
          <a:bodyPr wrap="square">
            <a:spAutoFit/>
          </a:bodyPr>
          <a:lstStyle/>
          <a:p>
            <a:pPr>
              <a:lnSpc>
                <a:spcPct val="115000"/>
              </a:lnSpc>
              <a:spcAft>
                <a:spcPts val="1000"/>
              </a:spcAft>
            </a:pPr>
            <a:r>
              <a:rPr lang="en-US" sz="2400" dirty="0">
                <a:ea typeface="Times New Roman" panose="02020603050405020304" pitchFamily="18" charset="0"/>
              </a:rPr>
              <a:t>#1.  A large synagogue was running a </a:t>
            </a:r>
            <a:r>
              <a:rPr lang="en-US" sz="2400" b="1" i="1" dirty="0">
                <a:solidFill>
                  <a:srgbClr val="FFFF00"/>
                </a:solidFill>
                <a:ea typeface="Times New Roman" panose="02020603050405020304" pitchFamily="18" charset="0"/>
              </a:rPr>
              <a:t>break even or money losing</a:t>
            </a:r>
            <a:r>
              <a:rPr lang="en-US" sz="2400" dirty="0">
                <a:ea typeface="Times New Roman" panose="02020603050405020304" pitchFamily="18" charset="0"/>
              </a:rPr>
              <a:t> Yellow Candle Program for over four years. After changing the program from </a:t>
            </a:r>
            <a:r>
              <a:rPr lang="en-US" sz="2400" b="1" i="1" dirty="0">
                <a:solidFill>
                  <a:srgbClr val="FFC000"/>
                </a:solidFill>
                <a:ea typeface="Times New Roman" panose="02020603050405020304" pitchFamily="18" charset="0"/>
              </a:rPr>
              <a:t>one (1) donation </a:t>
            </a:r>
            <a:r>
              <a:rPr lang="en-US" sz="2400" i="1" dirty="0">
                <a:ea typeface="Times New Roman" panose="02020603050405020304" pitchFamily="18" charset="0"/>
              </a:rPr>
              <a:t>request letter to </a:t>
            </a:r>
            <a:r>
              <a:rPr lang="en-US" sz="2400" b="1" i="1" dirty="0">
                <a:solidFill>
                  <a:srgbClr val="FFC000"/>
                </a:solidFill>
                <a:ea typeface="Times New Roman" panose="02020603050405020304" pitchFamily="18" charset="0"/>
              </a:rPr>
              <a:t>three (3) letters </a:t>
            </a:r>
            <a:r>
              <a:rPr lang="en-US" sz="2400" dirty="0">
                <a:ea typeface="Times New Roman" panose="02020603050405020304" pitchFamily="18" charset="0"/>
              </a:rPr>
              <a:t>using this marketing approach we will detail, </a:t>
            </a:r>
          </a:p>
          <a:p>
            <a:pPr marL="800100" lvl="1" indent="-342900">
              <a:lnSpc>
                <a:spcPct val="115000"/>
              </a:lnSpc>
              <a:spcAft>
                <a:spcPts val="1000"/>
              </a:spcAft>
              <a:buFont typeface="Arial" panose="020B0604020202020204" pitchFamily="34" charset="0"/>
              <a:buChar char="•"/>
            </a:pPr>
            <a:r>
              <a:rPr lang="en-US" sz="2400" dirty="0">
                <a:ea typeface="Times New Roman" panose="02020603050405020304" pitchFamily="18" charset="0"/>
              </a:rPr>
              <a:t>the results in the first year netted </a:t>
            </a:r>
            <a:r>
              <a:rPr lang="en-US" sz="2400" b="1" dirty="0">
                <a:ea typeface="Times New Roman" panose="02020603050405020304" pitchFamily="18" charset="0"/>
              </a:rPr>
              <a:t>$1,500 </a:t>
            </a:r>
            <a:r>
              <a:rPr lang="en-US" sz="2400" dirty="0">
                <a:ea typeface="Times New Roman" panose="02020603050405020304" pitchFamily="18" charset="0"/>
              </a:rPr>
              <a:t>and </a:t>
            </a:r>
          </a:p>
          <a:p>
            <a:pPr marL="800100" lvl="1" indent="-342900">
              <a:lnSpc>
                <a:spcPct val="115000"/>
              </a:lnSpc>
              <a:spcAft>
                <a:spcPts val="1000"/>
              </a:spcAft>
              <a:buFont typeface="Arial" panose="020B0604020202020204" pitchFamily="34" charset="0"/>
              <a:buChar char="•"/>
            </a:pPr>
            <a:r>
              <a:rPr lang="en-US" sz="2400" dirty="0">
                <a:ea typeface="Times New Roman" panose="02020603050405020304" pitchFamily="18" charset="0"/>
              </a:rPr>
              <a:t>the second year </a:t>
            </a:r>
            <a:r>
              <a:rPr lang="en-US" sz="2400" b="1" dirty="0">
                <a:ea typeface="Times New Roman" panose="02020603050405020304" pitchFamily="18" charset="0"/>
              </a:rPr>
              <a:t>$3,000</a:t>
            </a:r>
            <a:r>
              <a:rPr lang="en-US" sz="2400" dirty="0">
                <a:ea typeface="Times New Roman" panose="02020603050405020304" pitchFamily="18" charset="0"/>
              </a:rPr>
              <a:t>.  </a:t>
            </a:r>
          </a:p>
          <a:p>
            <a:pPr>
              <a:lnSpc>
                <a:spcPct val="115000"/>
              </a:lnSpc>
              <a:spcAft>
                <a:spcPts val="1000"/>
              </a:spcAft>
            </a:pPr>
            <a:r>
              <a:rPr lang="en-US" sz="2400" dirty="0">
                <a:ea typeface="Times New Roman" panose="02020603050405020304" pitchFamily="18" charset="0"/>
              </a:rPr>
              <a:t>This method enlists the help of the two most influential individuals in your synagogue - the Rabbi and the Synagogue/Temple President.</a:t>
            </a:r>
          </a:p>
        </p:txBody>
      </p:sp>
      <p:sp>
        <p:nvSpPr>
          <p:cNvPr id="3" name="TextBox 2">
            <a:extLst>
              <a:ext uri="{FF2B5EF4-FFF2-40B4-BE49-F238E27FC236}">
                <a16:creationId xmlns:a16="http://schemas.microsoft.com/office/drawing/2014/main" id="{C7708C5E-6B64-7643-BEE5-49F73BB734A1}"/>
              </a:ext>
            </a:extLst>
          </p:cNvPr>
          <p:cNvSpPr txBox="1"/>
          <p:nvPr/>
        </p:nvSpPr>
        <p:spPr>
          <a:xfrm>
            <a:off x="3880877" y="947408"/>
            <a:ext cx="4707467" cy="646331"/>
          </a:xfrm>
          <a:prstGeom prst="rect">
            <a:avLst/>
          </a:prstGeom>
          <a:noFill/>
        </p:spPr>
        <p:txBody>
          <a:bodyPr wrap="square" rtlCol="0">
            <a:spAutoFit/>
          </a:bodyPr>
          <a:lstStyle/>
          <a:p>
            <a:pPr algn="ctr"/>
            <a:r>
              <a:rPr lang="en-US" sz="3600" b="1" i="1" dirty="0">
                <a:solidFill>
                  <a:srgbClr val="FFC000"/>
                </a:solidFill>
              </a:rPr>
              <a:t>This process works!</a:t>
            </a:r>
          </a:p>
        </p:txBody>
      </p:sp>
    </p:spTree>
    <p:extLst>
      <p:ext uri="{BB962C8B-B14F-4D97-AF65-F5344CB8AC3E}">
        <p14:creationId xmlns:p14="http://schemas.microsoft.com/office/powerpoint/2010/main" val="53147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AD28-14DD-4ADB-A369-B2388D04AB3F}"/>
              </a:ext>
            </a:extLst>
          </p:cNvPr>
          <p:cNvSpPr>
            <a:spLocks noGrp="1"/>
          </p:cNvSpPr>
          <p:nvPr>
            <p:ph type="ctrTitle"/>
          </p:nvPr>
        </p:nvSpPr>
        <p:spPr>
          <a:xfrm>
            <a:off x="3340433" y="431074"/>
            <a:ext cx="5603376" cy="1301473"/>
          </a:xfrm>
        </p:spPr>
        <p:txBody>
          <a:bodyPr>
            <a:normAutofit/>
          </a:bodyPr>
          <a:lstStyle/>
          <a:p>
            <a:r>
              <a:rPr lang="en-US" sz="4000" dirty="0"/>
              <a:t>First Influencer</a:t>
            </a:r>
            <a:br>
              <a:rPr lang="en-US" sz="4000" dirty="0"/>
            </a:br>
            <a:r>
              <a:rPr lang="en-US" sz="3600" b="1" dirty="0"/>
              <a:t>Rabbi Letter</a:t>
            </a:r>
            <a:endParaRPr lang="en-US" sz="4000" b="1" dirty="0"/>
          </a:p>
        </p:txBody>
      </p:sp>
      <p:sp>
        <p:nvSpPr>
          <p:cNvPr id="3" name="Subtitle 2">
            <a:extLst>
              <a:ext uri="{FF2B5EF4-FFF2-40B4-BE49-F238E27FC236}">
                <a16:creationId xmlns:a16="http://schemas.microsoft.com/office/drawing/2014/main" id="{84EDBEDE-A7F1-4B43-99FD-291F34BF6CB3}"/>
              </a:ext>
            </a:extLst>
          </p:cNvPr>
          <p:cNvSpPr>
            <a:spLocks noGrp="1"/>
          </p:cNvSpPr>
          <p:nvPr>
            <p:ph type="subTitle" idx="1"/>
          </p:nvPr>
        </p:nvSpPr>
        <p:spPr>
          <a:xfrm>
            <a:off x="493295" y="1732547"/>
            <a:ext cx="11297652" cy="4752473"/>
          </a:xfrm>
        </p:spPr>
        <p:txBody>
          <a:bodyPr>
            <a:noAutofit/>
          </a:bodyPr>
          <a:lstStyle/>
          <a:p>
            <a:pPr marL="342900" indent="-342900" algn="l">
              <a:buFont typeface="Arial" panose="020B0604020202020204" pitchFamily="34" charset="0"/>
              <a:buChar char="•"/>
            </a:pPr>
            <a:r>
              <a:rPr lang="en-US" sz="2400" dirty="0">
                <a:effectLst/>
              </a:rPr>
              <a:t>Have your Rabbi prepare a letter encouraging congregants to light the yellow candle in observance of Yom HaShoah and encourage donations of any amount.  </a:t>
            </a:r>
          </a:p>
          <a:p>
            <a:pPr marL="342900" indent="-342900" algn="l">
              <a:buFont typeface="Arial" panose="020B0604020202020204" pitchFamily="34" charset="0"/>
              <a:buChar char="•"/>
            </a:pPr>
            <a:r>
              <a:rPr lang="en-US" sz="2400" dirty="0">
                <a:effectLst/>
              </a:rPr>
              <a:t>The letter should be sent </a:t>
            </a:r>
            <a:r>
              <a:rPr lang="en-US" sz="2400" b="1" dirty="0">
                <a:effectLst/>
              </a:rPr>
              <a:t>six weeks</a:t>
            </a:r>
            <a:r>
              <a:rPr lang="en-US" sz="2400" dirty="0">
                <a:effectLst/>
              </a:rPr>
              <a:t> before distribution of your candles. The letter will be more effective if you include what charity your congregation’s donation will be used for. In this example, 55% of all donations were received </a:t>
            </a:r>
            <a:r>
              <a:rPr lang="en-US" sz="2400" b="1" i="1" dirty="0">
                <a:effectLst/>
              </a:rPr>
              <a:t>before</a:t>
            </a:r>
            <a:r>
              <a:rPr lang="en-US" sz="2400" dirty="0">
                <a:effectLst/>
              </a:rPr>
              <a:t> candles were distributed. </a:t>
            </a:r>
          </a:p>
          <a:p>
            <a:pPr marL="342900" indent="-342900" algn="l">
              <a:buFont typeface="Arial" panose="020B0604020202020204" pitchFamily="34" charset="0"/>
              <a:buChar char="•"/>
            </a:pPr>
            <a:r>
              <a:rPr lang="en-US" sz="2400" dirty="0">
                <a:effectLst/>
              </a:rPr>
              <a:t>You may experience some congregants making two donations using this multiple request format.  </a:t>
            </a:r>
          </a:p>
          <a:p>
            <a:pPr marL="342900" indent="-342900" algn="l">
              <a:buFont typeface="Arial" panose="020B0604020202020204" pitchFamily="34" charset="0"/>
              <a:buChar char="•"/>
            </a:pPr>
            <a:r>
              <a:rPr lang="en-US" sz="2400" dirty="0">
                <a:effectLst/>
              </a:rPr>
              <a:t>Sample Rabbi letters are listed at </a:t>
            </a:r>
            <a:r>
              <a:rPr lang="en-US" sz="2400" u="sng" dirty="0">
                <a:effectLst/>
                <a:hlinkClick r:id="rId2"/>
              </a:rPr>
              <a:t>www.yellowcandles.org</a:t>
            </a:r>
            <a:r>
              <a:rPr lang="en-US" sz="2400" dirty="0">
                <a:effectLst/>
              </a:rPr>
              <a:t> at the marketing Material tab</a:t>
            </a:r>
            <a:r>
              <a:rPr lang="en-US" sz="2400" b="1" dirty="0">
                <a:effectLst/>
              </a:rPr>
              <a:t> </a:t>
            </a:r>
            <a:r>
              <a:rPr lang="en-US" sz="2400" dirty="0">
                <a:effectLst/>
              </a:rPr>
              <a:t>then choose communication ideas tab.</a:t>
            </a:r>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0584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E7D6-059B-4703-B0A1-3F16AB8868D3}"/>
              </a:ext>
            </a:extLst>
          </p:cNvPr>
          <p:cNvSpPr>
            <a:spLocks noGrp="1"/>
          </p:cNvSpPr>
          <p:nvPr>
            <p:ph type="ctrTitle"/>
          </p:nvPr>
        </p:nvSpPr>
        <p:spPr>
          <a:xfrm>
            <a:off x="1764074" y="562391"/>
            <a:ext cx="8189822" cy="1191126"/>
          </a:xfrm>
        </p:spPr>
        <p:txBody>
          <a:bodyPr>
            <a:normAutofit/>
          </a:bodyPr>
          <a:lstStyle/>
          <a:p>
            <a:r>
              <a:rPr lang="en-US" sz="4000" dirty="0"/>
              <a:t>Second Influencer</a:t>
            </a:r>
            <a:br>
              <a:rPr lang="en-US" dirty="0"/>
            </a:br>
            <a:r>
              <a:rPr lang="en-US" sz="2400" dirty="0"/>
              <a:t>Synagogue President </a:t>
            </a:r>
            <a:r>
              <a:rPr lang="en-US" sz="2400" b="1" dirty="0"/>
              <a:t>and</a:t>
            </a:r>
            <a:r>
              <a:rPr lang="en-US" sz="2400" dirty="0"/>
              <a:t> Men’s Club President</a:t>
            </a:r>
          </a:p>
        </p:txBody>
      </p:sp>
      <p:sp>
        <p:nvSpPr>
          <p:cNvPr id="3" name="Subtitle 2">
            <a:extLst>
              <a:ext uri="{FF2B5EF4-FFF2-40B4-BE49-F238E27FC236}">
                <a16:creationId xmlns:a16="http://schemas.microsoft.com/office/drawing/2014/main" id="{70D7A147-F189-4357-BABC-F91BF1B94EC6}"/>
              </a:ext>
            </a:extLst>
          </p:cNvPr>
          <p:cNvSpPr>
            <a:spLocks noGrp="1"/>
          </p:cNvSpPr>
          <p:nvPr>
            <p:ph type="subTitle" idx="1"/>
          </p:nvPr>
        </p:nvSpPr>
        <p:spPr>
          <a:xfrm>
            <a:off x="524346" y="1871769"/>
            <a:ext cx="11129554" cy="4607407"/>
          </a:xfrm>
        </p:spPr>
        <p:txBody>
          <a:bodyPr>
            <a:noAutofit/>
          </a:bodyPr>
          <a:lstStyle/>
          <a:p>
            <a:pPr marL="342900" indent="-342900" algn="l">
              <a:buFont typeface="Arial" panose="020B0604020202020204" pitchFamily="34" charset="0"/>
              <a:buChar char="•"/>
            </a:pPr>
            <a:r>
              <a:rPr lang="en-US" sz="2400" dirty="0">
                <a:effectLst/>
              </a:rPr>
              <a:t>When packing your candles, Include a donation request letter signed by the Synagogue </a:t>
            </a:r>
            <a:r>
              <a:rPr lang="en-US" sz="2400" b="1" u="sng" dirty="0">
                <a:effectLst/>
              </a:rPr>
              <a:t>and</a:t>
            </a:r>
            <a:r>
              <a:rPr lang="en-US" sz="2400" dirty="0">
                <a:effectLst/>
              </a:rPr>
              <a:t> Men's Club President with each candle</a:t>
            </a:r>
            <a:r>
              <a:rPr lang="en-US" sz="2400" b="1" dirty="0">
                <a:effectLst/>
              </a:rPr>
              <a:t>.  </a:t>
            </a:r>
          </a:p>
          <a:p>
            <a:pPr marL="342900" indent="-342900" algn="l">
              <a:buFont typeface="Arial" panose="020B0604020202020204" pitchFamily="34" charset="0"/>
              <a:buChar char="•"/>
            </a:pPr>
            <a:r>
              <a:rPr lang="en-US" sz="2400" dirty="0">
                <a:effectLst/>
              </a:rPr>
              <a:t>letter should have language about the mitzvah to make a donation in the name of someone of blessed memory. </a:t>
            </a:r>
          </a:p>
          <a:p>
            <a:pPr marL="342900" indent="-342900" algn="l">
              <a:buFont typeface="Arial" panose="020B0604020202020204" pitchFamily="34" charset="0"/>
              <a:buChar char="•"/>
            </a:pPr>
            <a:r>
              <a:rPr lang="en-US" sz="2400" dirty="0">
                <a:effectLst/>
              </a:rPr>
              <a:t>Sample president’s letters are on fjmc web site</a:t>
            </a:r>
            <a:endParaRPr lang="en-US" sz="2400" b="1" dirty="0">
              <a:effectLst/>
            </a:endParaRPr>
          </a:p>
          <a:p>
            <a:pPr marL="342900" indent="-342900" algn="l">
              <a:buFont typeface="Arial" panose="020B0604020202020204" pitchFamily="34" charset="0"/>
              <a:buChar char="•"/>
            </a:pPr>
            <a:r>
              <a:rPr lang="en-US" sz="2400" dirty="0">
                <a:effectLst/>
              </a:rPr>
              <a:t>To help your campaign have greater impact, </a:t>
            </a:r>
            <a:r>
              <a:rPr lang="en-US" sz="2400" b="1" dirty="0">
                <a:effectLst/>
              </a:rPr>
              <a:t>Request recipients to post a picture of their candle lighting to social media. </a:t>
            </a:r>
            <a:r>
              <a:rPr lang="en-US" sz="2400" dirty="0">
                <a:effectLst/>
              </a:rPr>
              <a:t>#YellowCandle: Twitter, Instagram, snapchat, etc.   </a:t>
            </a:r>
          </a:p>
          <a:p>
            <a:pPr marL="342900" indent="-342900" algn="l">
              <a:buFont typeface="Arial" panose="020B0604020202020204" pitchFamily="34" charset="0"/>
              <a:buChar char="•"/>
            </a:pPr>
            <a:r>
              <a:rPr lang="en-US" sz="2400" dirty="0">
                <a:effectLst/>
              </a:rPr>
              <a:t>Another way to make your campaign </a:t>
            </a:r>
            <a:r>
              <a:rPr lang="en-US" sz="2400" b="1" i="1" dirty="0">
                <a:solidFill>
                  <a:srgbClr val="FFFF00"/>
                </a:solidFill>
                <a:effectLst/>
              </a:rPr>
              <a:t>more effective </a:t>
            </a:r>
            <a:r>
              <a:rPr lang="en-US" sz="2400" dirty="0">
                <a:effectLst/>
              </a:rPr>
              <a:t>is to ask recipients to use </a:t>
            </a:r>
            <a:r>
              <a:rPr lang="en-US" sz="2400" b="1" dirty="0">
                <a:effectLst/>
              </a:rPr>
              <a:t>Facebook live read meditation while lighting candle</a:t>
            </a:r>
            <a:r>
              <a:rPr lang="en-US" sz="2400" dirty="0">
                <a:effectLst/>
              </a:rPr>
              <a:t>.</a:t>
            </a:r>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286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F601-FFCD-4CC1-A15A-5829CC3793A7}"/>
              </a:ext>
            </a:extLst>
          </p:cNvPr>
          <p:cNvSpPr>
            <a:spLocks noGrp="1"/>
          </p:cNvSpPr>
          <p:nvPr>
            <p:ph type="title"/>
          </p:nvPr>
        </p:nvSpPr>
        <p:spPr>
          <a:xfrm>
            <a:off x="3105680" y="895388"/>
            <a:ext cx="5688365" cy="1209344"/>
          </a:xfrm>
        </p:spPr>
        <p:txBody>
          <a:bodyPr>
            <a:noAutofit/>
          </a:bodyPr>
          <a:lstStyle/>
          <a:p>
            <a:pPr lvl="0" algn="ctr" fontAlgn="base"/>
            <a:r>
              <a:rPr lang="en-US" sz="3600" dirty="0">
                <a:effectLst/>
              </a:rPr>
              <a:t>Second insert</a:t>
            </a:r>
            <a:br>
              <a:rPr lang="en-US" sz="3600" dirty="0">
                <a:effectLst/>
              </a:rPr>
            </a:br>
            <a:r>
              <a:rPr lang="en-US" sz="3600" b="1" dirty="0">
                <a:effectLst/>
              </a:rPr>
              <a:t>meditation</a:t>
            </a:r>
          </a:p>
        </p:txBody>
      </p:sp>
      <p:sp>
        <p:nvSpPr>
          <p:cNvPr id="3" name="Content Placeholder 2">
            <a:extLst>
              <a:ext uri="{FF2B5EF4-FFF2-40B4-BE49-F238E27FC236}">
                <a16:creationId xmlns:a16="http://schemas.microsoft.com/office/drawing/2014/main" id="{FE0EB0BD-7B47-4577-8A57-B3E5EB370C39}"/>
              </a:ext>
            </a:extLst>
          </p:cNvPr>
          <p:cNvSpPr>
            <a:spLocks noGrp="1"/>
          </p:cNvSpPr>
          <p:nvPr>
            <p:ph idx="1"/>
          </p:nvPr>
        </p:nvSpPr>
        <p:spPr>
          <a:xfrm>
            <a:off x="1141413" y="2223911"/>
            <a:ext cx="9905998" cy="4194077"/>
          </a:xfrm>
        </p:spPr>
        <p:txBody>
          <a:bodyPr>
            <a:normAutofit/>
          </a:bodyPr>
          <a:lstStyle/>
          <a:p>
            <a:pPr marL="0" indent="0" algn="ctr">
              <a:buNone/>
            </a:pPr>
            <a:r>
              <a:rPr lang="en-US" sz="3600" dirty="0">
                <a:effectLst/>
              </a:rPr>
              <a:t>You can Personalize the meditation </a:t>
            </a:r>
          </a:p>
          <a:p>
            <a:pPr marL="0" indent="0" algn="ctr">
              <a:buNone/>
            </a:pPr>
            <a:r>
              <a:rPr lang="en-US" sz="3600" dirty="0">
                <a:effectLst/>
              </a:rPr>
              <a:t>or </a:t>
            </a:r>
          </a:p>
          <a:p>
            <a:pPr marL="0" indent="0" algn="ctr">
              <a:buNone/>
            </a:pPr>
            <a:r>
              <a:rPr lang="en-US" sz="3600" i="1" dirty="0">
                <a:effectLst/>
              </a:rPr>
              <a:t>Kel Maleh Rachamin</a:t>
            </a:r>
            <a:r>
              <a:rPr lang="en-US" sz="3600" dirty="0">
                <a:effectLst/>
              </a:rPr>
              <a:t> with </a:t>
            </a:r>
            <a:r>
              <a:rPr lang="en-US" sz="3600" b="1" dirty="0">
                <a:effectLst/>
              </a:rPr>
              <a:t>names</a:t>
            </a:r>
            <a:r>
              <a:rPr lang="en-US" sz="3600" dirty="0">
                <a:effectLst/>
              </a:rPr>
              <a:t> of</a:t>
            </a:r>
          </a:p>
          <a:p>
            <a:pPr marL="0" indent="0" algn="ctr">
              <a:buNone/>
            </a:pPr>
            <a:r>
              <a:rPr lang="en-US" sz="3600" dirty="0">
                <a:effectLst/>
              </a:rPr>
              <a:t> children  that perished in the Holocaust</a:t>
            </a:r>
          </a:p>
          <a:p>
            <a:pPr marL="0" indent="0" algn="ctr">
              <a:buNone/>
            </a:pPr>
            <a:r>
              <a:rPr lang="en-US" sz="3600" dirty="0">
                <a:effectLst/>
              </a:rPr>
              <a:t>(Details of this addition will be discussed later) </a:t>
            </a:r>
          </a:p>
        </p:txBody>
      </p:sp>
    </p:spTree>
    <p:extLst>
      <p:ext uri="{BB962C8B-B14F-4D97-AF65-F5344CB8AC3E}">
        <p14:creationId xmlns:p14="http://schemas.microsoft.com/office/powerpoint/2010/main" val="413980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5461-58DA-473A-890D-98685E4340DA}"/>
              </a:ext>
            </a:extLst>
          </p:cNvPr>
          <p:cNvSpPr>
            <a:spLocks noGrp="1"/>
          </p:cNvSpPr>
          <p:nvPr>
            <p:ph type="ctrTitle"/>
          </p:nvPr>
        </p:nvSpPr>
        <p:spPr>
          <a:xfrm>
            <a:off x="4200701" y="862263"/>
            <a:ext cx="3430588" cy="814137"/>
          </a:xfrm>
        </p:spPr>
        <p:txBody>
          <a:bodyPr>
            <a:normAutofit fontScale="90000"/>
          </a:bodyPr>
          <a:lstStyle/>
          <a:p>
            <a:r>
              <a:rPr lang="en-US" dirty="0"/>
              <a:t>bonus</a:t>
            </a:r>
          </a:p>
        </p:txBody>
      </p:sp>
      <p:sp>
        <p:nvSpPr>
          <p:cNvPr id="3" name="Subtitle 2">
            <a:extLst>
              <a:ext uri="{FF2B5EF4-FFF2-40B4-BE49-F238E27FC236}">
                <a16:creationId xmlns:a16="http://schemas.microsoft.com/office/drawing/2014/main" id="{9BB1323C-DB66-4218-BF16-D3C6BACFA02C}"/>
              </a:ext>
            </a:extLst>
          </p:cNvPr>
          <p:cNvSpPr>
            <a:spLocks noGrp="1"/>
          </p:cNvSpPr>
          <p:nvPr>
            <p:ph type="subTitle" idx="1"/>
          </p:nvPr>
        </p:nvSpPr>
        <p:spPr>
          <a:xfrm>
            <a:off x="688176" y="1918072"/>
            <a:ext cx="10960768" cy="4155351"/>
          </a:xfrm>
        </p:spPr>
        <p:txBody>
          <a:bodyPr>
            <a:normAutofit/>
          </a:bodyPr>
          <a:lstStyle/>
          <a:p>
            <a:pPr marL="457200" lvl="0" indent="-457200" algn="l" fontAlgn="base">
              <a:buFont typeface="Arial" panose="020B0604020202020204" pitchFamily="34" charset="0"/>
              <a:buChar char="•"/>
            </a:pPr>
            <a:r>
              <a:rPr lang="en-US" sz="3600" dirty="0">
                <a:effectLst/>
              </a:rPr>
              <a:t>The Presidents’ letter inserted with the candles can create donations equal to the Rabbi’s letter.</a:t>
            </a:r>
          </a:p>
          <a:p>
            <a:pPr marL="457200" lvl="0" indent="-457200" algn="l" fontAlgn="base">
              <a:buFont typeface="Arial" panose="020B0604020202020204" pitchFamily="34" charset="0"/>
              <a:buChar char="•"/>
            </a:pPr>
            <a:r>
              <a:rPr lang="en-US" sz="3600" dirty="0">
                <a:effectLst/>
              </a:rPr>
              <a:t>Unexpected bonus: many congregants make a second donation.</a:t>
            </a:r>
          </a:p>
          <a:p>
            <a:pPr marL="457200" lvl="0" indent="-457200" algn="l" fontAlgn="base">
              <a:buFont typeface="Arial" panose="020B0604020202020204" pitchFamily="34" charset="0"/>
              <a:buChar char="•"/>
            </a:pPr>
            <a:r>
              <a:rPr lang="en-US" sz="3600" dirty="0">
                <a:effectLst/>
              </a:rPr>
              <a:t>It is likely that a six (6) week time frame between the two requests is a factor.</a:t>
            </a:r>
          </a:p>
          <a:p>
            <a:pPr algn="l"/>
            <a:endParaRPr lang="en-US" sz="4000" dirty="0"/>
          </a:p>
        </p:txBody>
      </p:sp>
    </p:spTree>
    <p:extLst>
      <p:ext uri="{BB962C8B-B14F-4D97-AF65-F5344CB8AC3E}">
        <p14:creationId xmlns:p14="http://schemas.microsoft.com/office/powerpoint/2010/main" val="10106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otalTime>5634</TotalTime>
  <Words>1792</Words>
  <Application>Microsoft Macintosh PowerPoint</Application>
  <PresentationFormat>Widescreen</PresentationFormat>
  <Paragraphs>159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Times New Roman</vt:lpstr>
      <vt:lpstr>Mesh</vt:lpstr>
      <vt:lpstr>Best Practices  to Build A successful  Yellow Candle Program</vt:lpstr>
      <vt:lpstr>Each of you can be most effective by better understanding the yellow candle program</vt:lpstr>
      <vt:lpstr>Purpose of Presentation is to build  Regional candle Participation and address  Problems Regional leadership has shared</vt:lpstr>
      <vt:lpstr>Key ideas to learn today</vt:lpstr>
      <vt:lpstr>PowerPoint Presentation</vt:lpstr>
      <vt:lpstr>First Influencer Rabbi Letter</vt:lpstr>
      <vt:lpstr>Second Influencer Synagogue President and Men’s Club President</vt:lpstr>
      <vt:lpstr>Second insert meditation</vt:lpstr>
      <vt:lpstr>bonus</vt:lpstr>
      <vt:lpstr>Third Influencer (optional) Yellow candle chairman Shavuot letter</vt:lpstr>
      <vt:lpstr>PowerPoint Presentation</vt:lpstr>
      <vt:lpstr>Make an Emotional connection  with your community  ADD the name of A holocaust child</vt:lpstr>
      <vt:lpstr>Adding the Child’s Name…</vt:lpstr>
      <vt:lpstr>Two methods to  include holocaust children</vt:lpstr>
      <vt:lpstr>Sample post  to social media</vt:lpstr>
      <vt:lpstr>Making Candle program more profitable through distribution</vt:lpstr>
      <vt:lpstr>How can we participate?  our synagogue  has limited volunteers.</vt:lpstr>
      <vt:lpstr>Changing the delivery method  changed the program</vt:lpstr>
      <vt:lpstr>What this club did to implement….</vt:lpstr>
      <vt:lpstr>Home delivery Example #2</vt:lpstr>
      <vt:lpstr>Home delivery</vt:lpstr>
      <vt:lpstr>Delivery routes</vt:lpstr>
      <vt:lpstr>Thank you for joining this presentation</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to Build Yellow Candle Program</dc:title>
  <dc:creator>Martin Melnick</dc:creator>
  <cp:lastModifiedBy>allan kahan</cp:lastModifiedBy>
  <cp:revision>67</cp:revision>
  <cp:lastPrinted>2018-11-15T00:39:07Z</cp:lastPrinted>
  <dcterms:created xsi:type="dcterms:W3CDTF">2018-11-12T20:49:26Z</dcterms:created>
  <dcterms:modified xsi:type="dcterms:W3CDTF">2019-02-02T19:54:36Z</dcterms:modified>
</cp:coreProperties>
</file>